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44"/>
  </p:notesMasterIdLst>
  <p:sldIdLst>
    <p:sldId id="256" r:id="rId2"/>
    <p:sldId id="312" r:id="rId3"/>
    <p:sldId id="311" r:id="rId4"/>
    <p:sldId id="283" r:id="rId5"/>
    <p:sldId id="284" r:id="rId6"/>
    <p:sldId id="259" r:id="rId7"/>
    <p:sldId id="261" r:id="rId8"/>
    <p:sldId id="262" r:id="rId9"/>
    <p:sldId id="263" r:id="rId10"/>
    <p:sldId id="264" r:id="rId11"/>
    <p:sldId id="265" r:id="rId12"/>
    <p:sldId id="266" r:id="rId13"/>
    <p:sldId id="267" r:id="rId14"/>
    <p:sldId id="269" r:id="rId15"/>
    <p:sldId id="282" r:id="rId16"/>
    <p:sldId id="270" r:id="rId17"/>
    <p:sldId id="310" r:id="rId18"/>
    <p:sldId id="271" r:id="rId19"/>
    <p:sldId id="272" r:id="rId20"/>
    <p:sldId id="280" r:id="rId21"/>
    <p:sldId id="281" r:id="rId22"/>
    <p:sldId id="273" r:id="rId23"/>
    <p:sldId id="274" r:id="rId24"/>
    <p:sldId id="275" r:id="rId25"/>
    <p:sldId id="276" r:id="rId26"/>
    <p:sldId id="277" r:id="rId27"/>
    <p:sldId id="278" r:id="rId28"/>
    <p:sldId id="285" r:id="rId29"/>
    <p:sldId id="286" r:id="rId30"/>
    <p:sldId id="287" r:id="rId31"/>
    <p:sldId id="288" r:id="rId32"/>
    <p:sldId id="289" r:id="rId33"/>
    <p:sldId id="290" r:id="rId34"/>
    <p:sldId id="291" r:id="rId35"/>
    <p:sldId id="293" r:id="rId36"/>
    <p:sldId id="294" r:id="rId37"/>
    <p:sldId id="295" r:id="rId38"/>
    <p:sldId id="296" r:id="rId39"/>
    <p:sldId id="297" r:id="rId40"/>
    <p:sldId id="298" r:id="rId41"/>
    <p:sldId id="299" r:id="rId42"/>
    <p:sldId id="301" r:id="rId43"/>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D9BC3-C53F-46CD-9B29-0BB7F7B2749A}" type="datetimeFigureOut">
              <a:rPr lang="es-MX" smtClean="0"/>
              <a:pPr/>
              <a:t>19/05/2022</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40836-B828-48A7-9585-D768AAD3A1C2}" type="slidenum">
              <a:rPr lang="es-MX" smtClean="0"/>
              <a:pPr/>
              <a:t>‹Nº›</a:t>
            </a:fld>
            <a:endParaRPr lang="es-MX"/>
          </a:p>
        </p:txBody>
      </p:sp>
    </p:spTree>
    <p:extLst>
      <p:ext uri="{BB962C8B-B14F-4D97-AF65-F5344CB8AC3E}">
        <p14:creationId xmlns:p14="http://schemas.microsoft.com/office/powerpoint/2010/main" val="34528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75340836-B828-48A7-9585-D768AAD3A1C2}" type="slidenum">
              <a:rPr lang="es-MX" smtClean="0"/>
              <a:pPr/>
              <a:t>6</a:t>
            </a:fld>
            <a:endParaRPr lang="es-MX"/>
          </a:p>
        </p:txBody>
      </p:sp>
    </p:spTree>
    <p:extLst>
      <p:ext uri="{BB962C8B-B14F-4D97-AF65-F5344CB8AC3E}">
        <p14:creationId xmlns:p14="http://schemas.microsoft.com/office/powerpoint/2010/main" val="113060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75340836-B828-48A7-9585-D768AAD3A1C2}" type="slidenum">
              <a:rPr lang="es-MX" smtClean="0"/>
              <a:pPr/>
              <a:t>24</a:t>
            </a:fld>
            <a:endParaRPr lang="es-MX"/>
          </a:p>
        </p:txBody>
      </p:sp>
    </p:spTree>
    <p:extLst>
      <p:ext uri="{BB962C8B-B14F-4D97-AF65-F5344CB8AC3E}">
        <p14:creationId xmlns:p14="http://schemas.microsoft.com/office/powerpoint/2010/main" val="162964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8 Subtítulo"/>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Título"/>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s-ES"/>
              <a:t>Haga clic para modificar el estilo de título del patrón</a:t>
            </a:r>
            <a:endParaRPr kumimoji="0" lang="en-US"/>
          </a:p>
        </p:txBody>
      </p:sp>
      <p:cxnSp>
        <p:nvCxnSpPr>
          <p:cNvPr id="8" name="7 Conector recto"/>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14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16" name="15 Marcador de número de diapositiva"/>
          <p:cNvSpPr>
            <a:spLocks noGrp="1"/>
          </p:cNvSpPr>
          <p:nvPr>
            <p:ph type="sldNum" sz="quarter" idx="11"/>
          </p:nvPr>
        </p:nvSpPr>
        <p:spPr/>
        <p:txBody>
          <a:bodyPr/>
          <a:lstStyle/>
          <a:p>
            <a:fld id="{94A5CB67-0384-4D35-9A9D-5C81C9ECA9E3}" type="slidenum">
              <a:rPr lang="es-MX" smtClean="0"/>
              <a:pPr/>
              <a:t>‹Nº›</a:t>
            </a:fld>
            <a:endParaRPr lang="es-MX"/>
          </a:p>
        </p:txBody>
      </p:sp>
      <p:sp>
        <p:nvSpPr>
          <p:cNvPr id="17" name="16 Marcador de pie de página"/>
          <p:cNvSpPr>
            <a:spLocks noGrp="1"/>
          </p:cNvSpPr>
          <p:nvPr>
            <p:ph type="ftr" sz="quarter" idx="12"/>
          </p:nvPr>
        </p:nvSpPr>
        <p:spPr/>
        <p:txBody>
          <a:bodyPr/>
          <a:lstStyle/>
          <a:p>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9" name="8 Marcador de contenido"/>
          <p:cNvSpPr>
            <a:spLocks noGrp="1"/>
          </p:cNvSpPr>
          <p:nvPr>
            <p:ph idx="1"/>
          </p:nvPr>
        </p:nvSpPr>
        <p:spPr>
          <a:xfrm>
            <a:off x="457200" y="1524000"/>
            <a:ext cx="82296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4" name="13 Marcador de fecha"/>
          <p:cNvSpPr>
            <a:spLocks noGrp="1"/>
          </p:cNvSpPr>
          <p:nvPr>
            <p:ph type="dt" sz="half" idx="14"/>
          </p:nvPr>
        </p:nvSpPr>
        <p:spPr/>
        <p:txBody>
          <a:bodyPr/>
          <a:lstStyle/>
          <a:p>
            <a:fld id="{B1DA178F-467B-4632-A71F-1740D80394C1}" type="datetimeFigureOut">
              <a:rPr lang="es-MX" smtClean="0"/>
              <a:pPr/>
              <a:t>19/05/2022</a:t>
            </a:fld>
            <a:endParaRPr lang="es-MX"/>
          </a:p>
        </p:txBody>
      </p:sp>
      <p:sp>
        <p:nvSpPr>
          <p:cNvPr id="15" name="14 Marcador de número de diapositiva"/>
          <p:cNvSpPr>
            <a:spLocks noGrp="1"/>
          </p:cNvSpPr>
          <p:nvPr>
            <p:ph type="sldNum" sz="quarter" idx="15"/>
          </p:nvPr>
        </p:nvSpPr>
        <p:spPr/>
        <p:txBody>
          <a:bodyPr/>
          <a:lstStyle>
            <a:lvl1pPr algn="ctr">
              <a:defRPr/>
            </a:lvl1pPr>
          </a:lstStyle>
          <a:p>
            <a:fld id="{94A5CB67-0384-4D35-9A9D-5C81C9ECA9E3}" type="slidenum">
              <a:rPr lang="es-MX" smtClean="0"/>
              <a:pPr/>
              <a:t>‹Nº›</a:t>
            </a:fld>
            <a:endParaRPr lang="es-MX"/>
          </a:p>
        </p:txBody>
      </p:sp>
      <p:sp>
        <p:nvSpPr>
          <p:cNvPr id="16" name="15 Marcador de pie de página"/>
          <p:cNvSpPr>
            <a:spLocks noGrp="1"/>
          </p:cNvSpPr>
          <p:nvPr>
            <p:ph type="ftr" sz="quarter" idx="16"/>
          </p:nvPr>
        </p:nvSpPr>
        <p:spPr/>
        <p:txBody>
          <a:bodyPr/>
          <a:lstStyle/>
          <a:p>
            <a:endParaRPr lang="es-MX"/>
          </a:p>
        </p:txBody>
      </p:sp>
      <p:sp>
        <p:nvSpPr>
          <p:cNvPr id="17" name="16 Título"/>
          <p:cNvSpPr>
            <a:spLocks noGrp="1"/>
          </p:cNvSpPr>
          <p:nvPr>
            <p:ph type="title"/>
          </p:nvPr>
        </p:nvSpPr>
        <p:spPr/>
        <p:txBody>
          <a:bodyPr rtlCol="0" anchor="b" anchorCtr="0"/>
          <a:lstStyle/>
          <a:p>
            <a:r>
              <a:rPr kumimoji="0" lang="es-ES"/>
              <a:t>Haga clic para modificar el estilo de título del patrón</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
        <p:nvSpPr>
          <p:cNvPr id="2" name="1 Título"/>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cxnSp>
        <p:nvCxnSpPr>
          <p:cNvPr id="7" name="6 Conector recto"/>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11" name="10 Marcador de contenido"/>
          <p:cNvSpPr>
            <a:spLocks noGrp="1"/>
          </p:cNvSpPr>
          <p:nvPr>
            <p:ph sz="half" idx="1"/>
          </p:nvPr>
        </p:nvSpPr>
        <p:spPr>
          <a:xfrm>
            <a:off x="457200" y="1524000"/>
            <a:ext cx="4059936"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2"/>
          </p:nvPr>
        </p:nvSpPr>
        <p:spPr>
          <a:xfrm>
            <a:off x="4648200" y="1524000"/>
            <a:ext cx="4059936"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
        <p:nvSpPr>
          <p:cNvPr id="8" name="7 Marcador de pie de página"/>
          <p:cNvSpPr>
            <a:spLocks noGrp="1"/>
          </p:cNvSpPr>
          <p:nvPr>
            <p:ph type="ftr" sz="quarter" idx="11"/>
          </p:nvPr>
        </p:nvSpPr>
        <p:spPr/>
        <p:txBody>
          <a:bodyPr/>
          <a:lstStyle/>
          <a:p>
            <a:endParaRPr lang="es-MX"/>
          </a:p>
        </p:txBody>
      </p:sp>
      <p:sp>
        <p:nvSpPr>
          <p:cNvPr id="7" name="6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3" name="2 Marcador de texto"/>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32" name="31 Marcador de contenido"/>
          <p:cNvSpPr>
            <a:spLocks noGrp="1"/>
          </p:cNvSpPr>
          <p:nvPr>
            <p:ph sz="half" idx="2"/>
          </p:nvPr>
        </p:nvSpPr>
        <p:spPr>
          <a:xfrm>
            <a:off x="457200" y="2201896"/>
            <a:ext cx="4038600" cy="3913632"/>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34" name="33 Marcador de contenido"/>
          <p:cNvSpPr>
            <a:spLocks noGrp="1"/>
          </p:cNvSpPr>
          <p:nvPr>
            <p:ph sz="quarter" idx="4"/>
          </p:nvPr>
        </p:nvSpPr>
        <p:spPr>
          <a:xfrm>
            <a:off x="4649788" y="2201896"/>
            <a:ext cx="4038600" cy="3913632"/>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2" name="1 Título"/>
          <p:cNvSpPr>
            <a:spLocks noGrp="1"/>
          </p:cNvSpPr>
          <p:nvPr>
            <p:ph type="title"/>
          </p:nvPr>
        </p:nvSpPr>
        <p:spPr>
          <a:xfrm>
            <a:off x="457200" y="155448"/>
            <a:ext cx="8229600" cy="1143000"/>
          </a:xfrm>
        </p:spPr>
        <p:txBody>
          <a:bodyPr anchor="b" anchorCtr="0"/>
          <a:lstStyle>
            <a:lvl1pPr>
              <a:defRPr/>
            </a:lvl1pPr>
          </a:lstStyle>
          <a:p>
            <a:r>
              <a:rPr kumimoji="0" lang="es-ES"/>
              <a:t>Haga clic para modificar el estilo de título del patrón</a:t>
            </a:r>
            <a:endParaRPr kumimoji="0" lang="en-US"/>
          </a:p>
        </p:txBody>
      </p:sp>
      <p:sp>
        <p:nvSpPr>
          <p:cNvPr id="12" name="11 Marcador de texto"/>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cxnSp>
        <p:nvCxnSpPr>
          <p:cNvPr id="10" name="9 Conector recto"/>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94A5CB67-0384-4D35-9A9D-5C81C9ECA9E3}" type="slidenum">
              <a:rPr lang="es-MX" smtClean="0"/>
              <a:pPr/>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9" name="28 Marcador de contenido"/>
          <p:cNvSpPr>
            <a:spLocks noGrp="1"/>
          </p:cNvSpPr>
          <p:nvPr>
            <p:ph sz="quarter" idx="1"/>
          </p:nvPr>
        </p:nvSpPr>
        <p:spPr>
          <a:xfrm>
            <a:off x="457200" y="457200"/>
            <a:ext cx="6248400" cy="5715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3" name="2 Marcador de texto"/>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31" name="30 Título"/>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ES"/>
              <a:t>Haga clic para modificar el estilo de título del patrón</a:t>
            </a:r>
            <a:endParaRPr kumimoji="0" lang="en-US"/>
          </a:p>
        </p:txBody>
      </p:sp>
      <p:sp>
        <p:nvSpPr>
          <p:cNvPr id="8" name="7 Marcador de fecha"/>
          <p:cNvSpPr>
            <a:spLocks noGrp="1"/>
          </p:cNvSpPr>
          <p:nvPr>
            <p:ph type="dt" sz="half" idx="14"/>
          </p:nvPr>
        </p:nvSpPr>
        <p:spPr/>
        <p:txBody>
          <a:bodyPr/>
          <a:lstStyle/>
          <a:p>
            <a:fld id="{B1DA178F-467B-4632-A71F-1740D80394C1}" type="datetimeFigureOut">
              <a:rPr lang="es-MX" smtClean="0"/>
              <a:pPr/>
              <a:t>19/05/2022</a:t>
            </a:fld>
            <a:endParaRPr lang="es-MX"/>
          </a:p>
        </p:txBody>
      </p:sp>
      <p:sp>
        <p:nvSpPr>
          <p:cNvPr id="9" name="8 Marcador de número de diapositiva"/>
          <p:cNvSpPr>
            <a:spLocks noGrp="1"/>
          </p:cNvSpPr>
          <p:nvPr>
            <p:ph type="sldNum" sz="quarter" idx="15"/>
          </p:nvPr>
        </p:nvSpPr>
        <p:spPr/>
        <p:txBody>
          <a:bodyPr/>
          <a:lstStyle/>
          <a:p>
            <a:fld id="{94A5CB67-0384-4D35-9A9D-5C81C9ECA9E3}" type="slidenum">
              <a:rPr lang="es-MX" smtClean="0"/>
              <a:pPr/>
              <a:t>‹Nº›</a:t>
            </a:fld>
            <a:endParaRPr lang="es-MX"/>
          </a:p>
        </p:txBody>
      </p:sp>
      <p:sp>
        <p:nvSpPr>
          <p:cNvPr id="10" name="9 Marcador de pie de página"/>
          <p:cNvSpPr>
            <a:spLocks noGrp="1"/>
          </p:cNvSpPr>
          <p:nvPr>
            <p:ph type="ftr" sz="quarter" idx="16"/>
          </p:nvPr>
        </p:nvSpPr>
        <p:spPr/>
        <p:txBody>
          <a:bodyPr/>
          <a:lstStyle/>
          <a:p>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s-ES"/>
              <a:t>Haga clic en el icono para agregar una imagen</a:t>
            </a:r>
            <a:endParaRPr kumimoji="0" lang="en-US"/>
          </a:p>
        </p:txBody>
      </p:sp>
      <p:sp>
        <p:nvSpPr>
          <p:cNvPr id="4" name="3 Marcador de texto"/>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8" name="7 Marcador de fecha"/>
          <p:cNvSpPr>
            <a:spLocks noGrp="1"/>
          </p:cNvSpPr>
          <p:nvPr>
            <p:ph type="dt" sz="half" idx="10"/>
          </p:nvPr>
        </p:nvSpPr>
        <p:spPr/>
        <p:txBody>
          <a:bodyPr/>
          <a:lstStyle/>
          <a:p>
            <a:fld id="{B1DA178F-467B-4632-A71F-1740D80394C1}" type="datetimeFigureOut">
              <a:rPr lang="es-MX" smtClean="0"/>
              <a:pPr/>
              <a:t>19/05/2022</a:t>
            </a:fld>
            <a:endParaRPr lang="es-MX"/>
          </a:p>
        </p:txBody>
      </p:sp>
      <p:sp>
        <p:nvSpPr>
          <p:cNvPr id="9" name="8 Marcador de número de diapositiva"/>
          <p:cNvSpPr>
            <a:spLocks noGrp="1"/>
          </p:cNvSpPr>
          <p:nvPr>
            <p:ph type="sldNum" sz="quarter" idx="11"/>
          </p:nvPr>
        </p:nvSpPr>
        <p:spPr/>
        <p:txBody>
          <a:bodyPr/>
          <a:lstStyle/>
          <a:p>
            <a:fld id="{94A5CB67-0384-4D35-9A9D-5C81C9ECA9E3}" type="slidenum">
              <a:rPr lang="es-MX" smtClean="0"/>
              <a:pPr/>
              <a:t>‹Nº›</a:t>
            </a:fld>
            <a:endParaRPr lang="es-MX"/>
          </a:p>
        </p:txBody>
      </p:sp>
      <p:sp>
        <p:nvSpPr>
          <p:cNvPr id="10" name="9 Marcador de pie de página"/>
          <p:cNvSpPr>
            <a:spLocks noGrp="1"/>
          </p:cNvSpPr>
          <p:nvPr>
            <p:ph type="ftr" sz="quarter" idx="12"/>
          </p:nvPr>
        </p:nvSpPr>
        <p:spPr/>
        <p:txBody>
          <a:bodyPr/>
          <a:lstStyle/>
          <a:p>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8 Marcador de texto"/>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24" name="23 Marcador de fecha"/>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B1DA178F-467B-4632-A71F-1740D80394C1}" type="datetimeFigureOut">
              <a:rPr lang="es-MX" smtClean="0"/>
              <a:pPr/>
              <a:t>19/05/2022</a:t>
            </a:fld>
            <a:endParaRPr lang="es-MX"/>
          </a:p>
        </p:txBody>
      </p:sp>
      <p:sp>
        <p:nvSpPr>
          <p:cNvPr id="10" name="9 Marcador de pie de página"/>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s-MX"/>
          </a:p>
        </p:txBody>
      </p:sp>
      <p:sp>
        <p:nvSpPr>
          <p:cNvPr id="22" name="21 Marcador de número de diapositiva"/>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94A5CB67-0384-4D35-9A9D-5C81C9ECA9E3}" type="slidenum">
              <a:rPr lang="es-MX" smtClean="0"/>
              <a:pPr/>
              <a:t>‹Nº›</a:t>
            </a:fld>
            <a:endParaRPr lang="es-MX"/>
          </a:p>
        </p:txBody>
      </p:sp>
      <p:sp>
        <p:nvSpPr>
          <p:cNvPr id="5" name="4 Marcador de título"/>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s-ES"/>
              <a:t>Haga clic para modificar el estilo de título del patrón</a:t>
            </a:r>
            <a:endParaRPr kumimoji="0" lang="en-US"/>
          </a:p>
        </p:txBody>
      </p:sp>
    </p:spTree>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457200" y="3699804"/>
            <a:ext cx="8305800" cy="2105460"/>
          </a:xfrm>
        </p:spPr>
        <p:txBody>
          <a:bodyPr/>
          <a:lstStyle/>
          <a:p>
            <a:r>
              <a:rPr lang="es-MX" sz="4000" dirty="0"/>
              <a:t>4.4.2   Política Monetaria</a:t>
            </a:r>
          </a:p>
          <a:p>
            <a:endParaRPr lang="es-MX" sz="4000" dirty="0"/>
          </a:p>
          <a:p>
            <a:pPr algn="r"/>
            <a:r>
              <a:rPr lang="es-MX" sz="2800" dirty="0"/>
              <a:t>Mayo 2022</a:t>
            </a:r>
          </a:p>
        </p:txBody>
      </p:sp>
      <p:sp>
        <p:nvSpPr>
          <p:cNvPr id="2" name="1 Título"/>
          <p:cNvSpPr>
            <a:spLocks noGrp="1"/>
          </p:cNvSpPr>
          <p:nvPr>
            <p:ph type="ctrTitle"/>
          </p:nvPr>
        </p:nvSpPr>
        <p:spPr>
          <a:xfrm>
            <a:off x="457200" y="620688"/>
            <a:ext cx="8305800" cy="2794244"/>
          </a:xfrm>
        </p:spPr>
        <p:txBody>
          <a:bodyPr/>
          <a:lstStyle/>
          <a:p>
            <a:r>
              <a:rPr lang="es-MX" dirty="0"/>
              <a:t>CLASE 39</a:t>
            </a:r>
            <a:br>
              <a:rPr lang="es-MX" sz="6000" dirty="0"/>
            </a:br>
            <a:br>
              <a:rPr lang="es-MX" sz="6000" dirty="0"/>
            </a:br>
            <a:r>
              <a:rPr lang="es-MX" sz="5400" dirty="0"/>
              <a:t>4.4  Política Económica</a:t>
            </a:r>
          </a:p>
        </p:txBody>
      </p:sp>
    </p:spTree>
    <p:extLst>
      <p:ext uri="{BB962C8B-B14F-4D97-AF65-F5344CB8AC3E}">
        <p14:creationId xmlns:p14="http://schemas.microsoft.com/office/powerpoint/2010/main" val="354165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MX" dirty="0"/>
              <a:t>Es la tasa de interés a la cual el banco central está dispuesto a prestar reservas a los bancos comerciales, también son conocidas como facilidades de crédito o como operaciones de ventanilla de los bancos centrales</a:t>
            </a:r>
          </a:p>
          <a:p>
            <a:pPr algn="just"/>
            <a:endParaRPr lang="es-MX" dirty="0"/>
          </a:p>
          <a:p>
            <a:pPr algn="just"/>
            <a:r>
              <a:rPr lang="es-MX" dirty="0"/>
              <a:t>. El objetivo de la tasa es permitir que </a:t>
            </a:r>
            <a:r>
              <a:rPr lang="es-MX" dirty="0">
                <a:solidFill>
                  <a:srgbClr val="92D050"/>
                </a:solidFill>
              </a:rPr>
              <a:t>un banco central opere como prestamista de última instancia con los bancos comerciales. </a:t>
            </a:r>
          </a:p>
          <a:p>
            <a:endParaRPr lang="es-MX" dirty="0"/>
          </a:p>
          <a:p>
            <a:pPr marL="0" indent="0">
              <a:buNone/>
            </a:pPr>
            <a:endParaRPr lang="es-MX" dirty="0"/>
          </a:p>
          <a:p>
            <a:endParaRPr lang="es-MX" dirty="0"/>
          </a:p>
        </p:txBody>
      </p:sp>
      <p:sp>
        <p:nvSpPr>
          <p:cNvPr id="2" name="1 Título"/>
          <p:cNvSpPr>
            <a:spLocks noGrp="1"/>
          </p:cNvSpPr>
          <p:nvPr>
            <p:ph type="title"/>
          </p:nvPr>
        </p:nvSpPr>
        <p:spPr>
          <a:xfrm>
            <a:off x="457200" y="152400"/>
            <a:ext cx="8229600" cy="828328"/>
          </a:xfrm>
        </p:spPr>
        <p:txBody>
          <a:bodyPr>
            <a:normAutofit/>
          </a:bodyPr>
          <a:lstStyle/>
          <a:p>
            <a:pPr algn="ctr"/>
            <a:r>
              <a:rPr lang="es-MX" sz="3600" b="1" dirty="0"/>
              <a:t>Tasa de descuento o de interés</a:t>
            </a:r>
          </a:p>
        </p:txBody>
      </p:sp>
    </p:spTree>
    <p:extLst>
      <p:ext uri="{BB962C8B-B14F-4D97-AF65-F5344CB8AC3E}">
        <p14:creationId xmlns:p14="http://schemas.microsoft.com/office/powerpoint/2010/main" val="427668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620688"/>
            <a:ext cx="8229600" cy="5505475"/>
          </a:xfrm>
        </p:spPr>
        <p:txBody>
          <a:bodyPr>
            <a:normAutofit/>
          </a:bodyPr>
          <a:lstStyle/>
          <a:p>
            <a:pPr algn="just"/>
            <a:r>
              <a:rPr lang="es-MX" dirty="0"/>
              <a:t>Funciona de tal manera que cuando el banco central aumenta la tasa de descuento, </a:t>
            </a:r>
            <a:r>
              <a:rPr lang="es-MX" b="1" dirty="0"/>
              <a:t>los bancos deben pagar un precio más alto por las reservas que piden prestadas </a:t>
            </a:r>
            <a:r>
              <a:rPr lang="es-MX" dirty="0"/>
              <a:t>al banco central. Enfrentados a un costo alto de las reservas, los bancos tratan de arreglárselas con reservas más pequeñas. Pero con un coeficiente de reservas dado, los bancos también deben disminuir sus préstamos para disminuir las reservas que piden en préstamo. Por el contrario, </a:t>
            </a:r>
            <a:r>
              <a:rPr lang="es-MX" b="1" dirty="0"/>
              <a:t>cuando disminuye la tasa, pagan un precio menor por las reservas que piden, así los bancos piden prestadas más reservas y aumentan sus préstamos, por lo tanto la cantidad de dinero aumenta.</a:t>
            </a:r>
          </a:p>
          <a:p>
            <a:endParaRPr lang="es-MX" dirty="0"/>
          </a:p>
        </p:txBody>
      </p:sp>
    </p:spTree>
    <p:extLst>
      <p:ext uri="{BB962C8B-B14F-4D97-AF65-F5344CB8AC3E}">
        <p14:creationId xmlns:p14="http://schemas.microsoft.com/office/powerpoint/2010/main" val="271329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lnSpcReduction="10000"/>
          </a:bodyPr>
          <a:lstStyle/>
          <a:p>
            <a:pPr algn="just"/>
            <a:r>
              <a:rPr lang="es-MX" dirty="0"/>
              <a:t>Una OMA </a:t>
            </a:r>
            <a:r>
              <a:rPr lang="es-MX" i="1" dirty="0">
                <a:solidFill>
                  <a:srgbClr val="92D050"/>
                </a:solidFill>
              </a:rPr>
              <a:t>es la compra o venta de valores gubernamentales (cetes, cedes, bonos,  etc.) que realiza el banco central en el mercado abierto.</a:t>
            </a:r>
          </a:p>
          <a:p>
            <a:pPr algn="just"/>
            <a:r>
              <a:rPr lang="es-MX" dirty="0"/>
              <a:t>Cuando el banco compra valores en una operación de mercado abierto, las reservas de los bancos aumentan, así los bancos aumentan sus préstamos y la cantidad de dinero también aumenta. Cuando el banco central vende valores en una operación de mercado abierto, las reservas de los bancos disminuyen, disminuyendo también sus préstamos y la cantidad de dinero también.</a:t>
            </a:r>
          </a:p>
          <a:p>
            <a:r>
              <a:rPr lang="es-MX" dirty="0"/>
              <a:t>Este tipo de operaciones son las más utilizadas.</a:t>
            </a:r>
          </a:p>
          <a:p>
            <a:endParaRPr lang="es-MX" dirty="0"/>
          </a:p>
        </p:txBody>
      </p:sp>
      <p:sp>
        <p:nvSpPr>
          <p:cNvPr id="2" name="1 Título"/>
          <p:cNvSpPr>
            <a:spLocks noGrp="1"/>
          </p:cNvSpPr>
          <p:nvPr>
            <p:ph type="title"/>
          </p:nvPr>
        </p:nvSpPr>
        <p:spPr>
          <a:xfrm>
            <a:off x="457200" y="152400"/>
            <a:ext cx="8229600" cy="900336"/>
          </a:xfrm>
        </p:spPr>
        <p:txBody>
          <a:bodyPr>
            <a:normAutofit/>
          </a:bodyPr>
          <a:lstStyle/>
          <a:p>
            <a:pPr algn="ctr"/>
            <a:r>
              <a:rPr lang="es-MX" sz="3600" b="1" dirty="0"/>
              <a:t>Operaciones de mercado abierto (OMA)</a:t>
            </a:r>
          </a:p>
        </p:txBody>
      </p:sp>
    </p:spTree>
    <p:extLst>
      <p:ext uri="{BB962C8B-B14F-4D97-AF65-F5344CB8AC3E}">
        <p14:creationId xmlns:p14="http://schemas.microsoft.com/office/powerpoint/2010/main" val="3950793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a:bodyPr>
          <a:lstStyle/>
          <a:p>
            <a:pPr algn="just"/>
            <a:r>
              <a:rPr lang="es-MX" b="1" u="sng" dirty="0"/>
              <a:t>Multiplicador monetario</a:t>
            </a:r>
            <a:r>
              <a:rPr lang="es-MX" b="1" dirty="0"/>
              <a:t>: </a:t>
            </a:r>
            <a:r>
              <a:rPr lang="es-MX" dirty="0"/>
              <a:t>es el monto por el cual un cambio de la base monetaria se multiplica para determinar el cambio resultante de la cantidad de dinero. </a:t>
            </a:r>
          </a:p>
          <a:p>
            <a:pPr algn="just"/>
            <a:r>
              <a:rPr lang="es-MX" b="1" u="sng" dirty="0"/>
              <a:t>La base monetaria</a:t>
            </a:r>
            <a:r>
              <a:rPr lang="es-MX" b="1" dirty="0"/>
              <a:t>: </a:t>
            </a:r>
            <a:r>
              <a:rPr lang="es-MX" dirty="0"/>
              <a:t>se compone por la suma de depósitos, monedas y billetes de los bancos en el banco central, también conocida como masa monetaria.</a:t>
            </a:r>
          </a:p>
          <a:p>
            <a:endParaRPr lang="es-MX" dirty="0"/>
          </a:p>
          <a:p>
            <a:pPr algn="just"/>
            <a:r>
              <a:rPr lang="es-MX" dirty="0"/>
              <a:t>En el efecto multiplicador, inicialmente, las reservas bancarias aumentan, pero no cambia la cantidad de dinero. Los bancos cuentan con reservas excedentes y tiene lugar una serie de eventos que hace multiplicar el monto inicial de una OMA.</a:t>
            </a:r>
          </a:p>
        </p:txBody>
      </p:sp>
      <p:sp>
        <p:nvSpPr>
          <p:cNvPr id="2" name="1 Título"/>
          <p:cNvSpPr>
            <a:spLocks noGrp="1"/>
          </p:cNvSpPr>
          <p:nvPr>
            <p:ph type="title"/>
          </p:nvPr>
        </p:nvSpPr>
        <p:spPr>
          <a:xfrm>
            <a:off x="457200" y="152400"/>
            <a:ext cx="8229600" cy="900336"/>
          </a:xfrm>
        </p:spPr>
        <p:txBody>
          <a:bodyPr>
            <a:normAutofit/>
          </a:bodyPr>
          <a:lstStyle/>
          <a:p>
            <a:pPr algn="ctr"/>
            <a:r>
              <a:rPr lang="es-MX" sz="3600" b="1" dirty="0"/>
              <a:t>Efecto multiplicador en una OMA</a:t>
            </a:r>
          </a:p>
        </p:txBody>
      </p:sp>
    </p:spTree>
    <p:extLst>
      <p:ext uri="{BB962C8B-B14F-4D97-AF65-F5344CB8AC3E}">
        <p14:creationId xmlns:p14="http://schemas.microsoft.com/office/powerpoint/2010/main" val="407948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endParaRPr lang="es-MX" sz="3200" dirty="0"/>
          </a:p>
          <a:p>
            <a:r>
              <a:rPr lang="es-MX" sz="3200" dirty="0"/>
              <a:t>Influencias sobre la tenencia del dinero</a:t>
            </a:r>
            <a:r>
              <a:rPr lang="es-MX" dirty="0"/>
              <a:t>.</a:t>
            </a:r>
          </a:p>
          <a:p>
            <a:endParaRPr lang="es-MX" dirty="0"/>
          </a:p>
          <a:p>
            <a:pPr lvl="1"/>
            <a:endParaRPr lang="es-MX" dirty="0"/>
          </a:p>
          <a:p>
            <a:pPr lvl="1"/>
            <a:r>
              <a:rPr lang="es-MX" dirty="0"/>
              <a:t>PIB real.</a:t>
            </a:r>
          </a:p>
          <a:p>
            <a:pPr lvl="1"/>
            <a:endParaRPr lang="es-MX" dirty="0"/>
          </a:p>
          <a:p>
            <a:pPr lvl="1"/>
            <a:r>
              <a:rPr lang="es-MX" dirty="0"/>
              <a:t>Nivel de precios.</a:t>
            </a:r>
          </a:p>
          <a:p>
            <a:pPr lvl="1"/>
            <a:endParaRPr lang="es-MX" sz="2400" b="1" dirty="0"/>
          </a:p>
          <a:p>
            <a:pPr lvl="1"/>
            <a:r>
              <a:rPr lang="es-MX" sz="2400" b="1" dirty="0"/>
              <a:t>Tasa de interés.</a:t>
            </a:r>
          </a:p>
        </p:txBody>
      </p:sp>
      <p:sp>
        <p:nvSpPr>
          <p:cNvPr id="2" name="1 Título"/>
          <p:cNvSpPr>
            <a:spLocks noGrp="1"/>
          </p:cNvSpPr>
          <p:nvPr>
            <p:ph type="title"/>
          </p:nvPr>
        </p:nvSpPr>
        <p:spPr>
          <a:xfrm>
            <a:off x="467544" y="260648"/>
            <a:ext cx="8229600" cy="900336"/>
          </a:xfrm>
        </p:spPr>
        <p:txBody>
          <a:bodyPr>
            <a:normAutofit/>
          </a:bodyPr>
          <a:lstStyle/>
          <a:p>
            <a:pPr algn="ctr"/>
            <a:r>
              <a:rPr lang="es-MX" sz="3600" b="1" dirty="0"/>
              <a:t>La demanda de dinero</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3429000"/>
            <a:ext cx="3810000" cy="2628900"/>
          </a:xfrm>
          <a:prstGeom prst="rect">
            <a:avLst/>
          </a:prstGeom>
          <a:effectLst>
            <a:softEdge rad="127000"/>
          </a:effectLst>
        </p:spPr>
      </p:pic>
    </p:spTree>
    <p:extLst>
      <p:ext uri="{BB962C8B-B14F-4D97-AF65-F5344CB8AC3E}">
        <p14:creationId xmlns:p14="http://schemas.microsoft.com/office/powerpoint/2010/main" val="301394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524000"/>
            <a:ext cx="8229600" cy="4929336"/>
          </a:xfrm>
        </p:spPr>
        <p:txBody>
          <a:bodyPr anchor="ctr">
            <a:normAutofit/>
          </a:bodyPr>
          <a:lstStyle/>
          <a:p>
            <a:pPr algn="just"/>
            <a:r>
              <a:rPr lang="es-MX" dirty="0"/>
              <a:t>Es la relación entre la cantidad demandada de dinero real y la tasa de interés, cuando todos los otros factores que influyen sobre el monto de dinero que la gente desea tener permanecen constantes.</a:t>
            </a:r>
          </a:p>
          <a:p>
            <a:pPr algn="just"/>
            <a:r>
              <a:rPr lang="es-MX" dirty="0"/>
              <a:t> Cuando la tasa de interés aumenta, la cantidad demandada de dinero disminuye, de forma contraria cuando la tasa de interés disminuye la cantidad de dinero demandado aumenta.</a:t>
            </a:r>
          </a:p>
          <a:p>
            <a:pPr algn="just"/>
            <a:endParaRPr lang="es-MX" dirty="0"/>
          </a:p>
        </p:txBody>
      </p:sp>
      <p:sp>
        <p:nvSpPr>
          <p:cNvPr id="2" name="1 Título"/>
          <p:cNvSpPr>
            <a:spLocks noGrp="1"/>
          </p:cNvSpPr>
          <p:nvPr>
            <p:ph type="title"/>
          </p:nvPr>
        </p:nvSpPr>
        <p:spPr>
          <a:xfrm>
            <a:off x="457200" y="332656"/>
            <a:ext cx="8229600" cy="864096"/>
          </a:xfrm>
        </p:spPr>
        <p:txBody>
          <a:bodyPr>
            <a:normAutofit/>
          </a:bodyPr>
          <a:lstStyle/>
          <a:p>
            <a:pPr algn="ctr"/>
            <a:r>
              <a:rPr lang="es-MX" sz="3600" b="1" dirty="0"/>
              <a:t>Demanda de dinero</a:t>
            </a:r>
          </a:p>
        </p:txBody>
      </p:sp>
    </p:spTree>
    <p:extLst>
      <p:ext uri="{BB962C8B-B14F-4D97-AF65-F5344CB8AC3E}">
        <p14:creationId xmlns:p14="http://schemas.microsoft.com/office/powerpoint/2010/main" val="279854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577483"/>
          </a:xfrm>
        </p:spPr>
        <p:txBody>
          <a:bodyPr>
            <a:normAutofit/>
          </a:bodyPr>
          <a:lstStyle/>
          <a:p>
            <a:r>
              <a:rPr lang="es-MX" sz="2800" b="1" u="sng" dirty="0"/>
              <a:t>El PIB real.</a:t>
            </a:r>
            <a:endParaRPr lang="es-MX" sz="2800" b="1" dirty="0"/>
          </a:p>
          <a:p>
            <a:pPr lvl="1" algn="just"/>
            <a:r>
              <a:rPr lang="es-MX" dirty="0"/>
              <a:t>La cantidad de dinero que las familias y empresas planean tener, depende del monto que están gastando. Así mismo, la cantidad demandada de dinero en la economía en su conjunto depende del gasto agregado que es el PIB real.</a:t>
            </a:r>
          </a:p>
          <a:p>
            <a:pPr lvl="1" algn="just"/>
            <a:r>
              <a:rPr lang="es-MX" dirty="0"/>
              <a:t>Si uno gana más y los precios se mantienen constantes, uno gasta más.</a:t>
            </a:r>
          </a:p>
          <a:p>
            <a:pPr marL="365760" lvl="1" indent="0" algn="just">
              <a:buNone/>
            </a:pPr>
            <a:endParaRPr lang="es-MX" dirty="0"/>
          </a:p>
          <a:p>
            <a:r>
              <a:rPr lang="es-MX" sz="2800" b="1" u="sng" dirty="0"/>
              <a:t>La tasa de interés.</a:t>
            </a:r>
            <a:endParaRPr lang="es-MX" b="1" dirty="0"/>
          </a:p>
          <a:p>
            <a:pPr lvl="1"/>
            <a:r>
              <a:rPr lang="es-MX" dirty="0"/>
              <a:t>Una tasa de interés es el costo que tiene el dinero en el mercado.</a:t>
            </a:r>
            <a:endParaRPr lang="es-MX" sz="1600" dirty="0"/>
          </a:p>
          <a:p>
            <a:pPr marL="365760" lvl="1" indent="0" algn="just">
              <a:buNone/>
            </a:pPr>
            <a:endParaRPr lang="es-MX" dirty="0"/>
          </a:p>
          <a:p>
            <a:endParaRPr lang="es-MX" dirty="0"/>
          </a:p>
        </p:txBody>
      </p:sp>
    </p:spTree>
    <p:extLst>
      <p:ext uri="{BB962C8B-B14F-4D97-AF65-F5344CB8AC3E}">
        <p14:creationId xmlns:p14="http://schemas.microsoft.com/office/powerpoint/2010/main" val="294647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763688" y="1628800"/>
            <a:ext cx="6048672" cy="355104"/>
          </a:xfrm>
        </p:spPr>
        <p:txBody>
          <a:bodyPr>
            <a:normAutofit fontScale="90000"/>
          </a:bodyPr>
          <a:lstStyle/>
          <a:p>
            <a:endParaRPr lang="es-MX"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142976" y="1000108"/>
            <a:ext cx="6889773" cy="516733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MX" dirty="0"/>
              <a:t>Si contamos con dinero ahorrado y lo depositamos en alguna institución financiera, </a:t>
            </a:r>
            <a:r>
              <a:rPr lang="es-MX" b="1" dirty="0"/>
              <a:t>ésta nos pagará un porcentaje adicional sobre la cantidad original, esto es la tasa de interés.</a:t>
            </a:r>
          </a:p>
          <a:p>
            <a:pPr algn="just"/>
            <a:r>
              <a:rPr lang="es-MX" dirty="0"/>
              <a:t>Nosotros preferiríamos guardarlo en una institución financiera si las tasas de interés son altas, esto significaría que menos bienes y servicios desearíamos adquirir, por lo tanto la demanda de bienes y servicios no aumentaría y los precios tampoco, de esta manera se obtiene un mejor control sobre la inflación.</a:t>
            </a:r>
          </a:p>
          <a:p>
            <a:endParaRPr lang="es-MX" b="1" dirty="0"/>
          </a:p>
          <a:p>
            <a:endParaRPr lang="es-MX" dirty="0"/>
          </a:p>
        </p:txBody>
      </p:sp>
      <p:sp>
        <p:nvSpPr>
          <p:cNvPr id="2" name="1 Título"/>
          <p:cNvSpPr>
            <a:spLocks noGrp="1"/>
          </p:cNvSpPr>
          <p:nvPr>
            <p:ph type="title"/>
          </p:nvPr>
        </p:nvSpPr>
        <p:spPr>
          <a:xfrm>
            <a:off x="457200" y="152400"/>
            <a:ext cx="8229600" cy="972344"/>
          </a:xfrm>
        </p:spPr>
        <p:txBody>
          <a:bodyPr>
            <a:normAutofit/>
          </a:bodyPr>
          <a:lstStyle/>
          <a:p>
            <a:pPr algn="ctr"/>
            <a:r>
              <a:rPr lang="es-MX" sz="3600" b="1" dirty="0"/>
              <a:t>Control de la inflación con la tasa de interés</a:t>
            </a:r>
          </a:p>
        </p:txBody>
      </p:sp>
    </p:spTree>
    <p:extLst>
      <p:ext uri="{BB962C8B-B14F-4D97-AF65-F5344CB8AC3E}">
        <p14:creationId xmlns:p14="http://schemas.microsoft.com/office/powerpoint/2010/main" val="1091682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692696"/>
            <a:ext cx="8229600" cy="5433467"/>
          </a:xfrm>
        </p:spPr>
        <p:txBody>
          <a:bodyPr>
            <a:normAutofit fontScale="92500"/>
          </a:bodyPr>
          <a:lstStyle/>
          <a:p>
            <a:pPr algn="just"/>
            <a:r>
              <a:rPr lang="es-MX" dirty="0"/>
              <a:t>La </a:t>
            </a:r>
            <a:r>
              <a:rPr lang="es-MX" dirty="0">
                <a:solidFill>
                  <a:srgbClr val="FF0000"/>
                </a:solidFill>
              </a:rPr>
              <a:t>tasa de interés</a:t>
            </a:r>
            <a:r>
              <a:rPr lang="es-MX" dirty="0"/>
              <a:t> es uno de los principales instrumentos que se utiliza en la política monetaria para el </a:t>
            </a:r>
            <a:r>
              <a:rPr lang="es-MX" dirty="0">
                <a:solidFill>
                  <a:srgbClr val="FF0000"/>
                </a:solidFill>
              </a:rPr>
              <a:t>control de la inflación</a:t>
            </a:r>
            <a:r>
              <a:rPr lang="es-MX" dirty="0"/>
              <a:t>. </a:t>
            </a:r>
          </a:p>
          <a:p>
            <a:pPr marL="0" indent="0" algn="just">
              <a:buNone/>
            </a:pPr>
            <a:r>
              <a:rPr lang="es-MX" dirty="0"/>
              <a:t> </a:t>
            </a:r>
          </a:p>
          <a:p>
            <a:pPr algn="just"/>
            <a:r>
              <a:rPr lang="es-MX" dirty="0"/>
              <a:t>Los bancos necesitan cierta cantidad de masa monetaria para la realización de sus actividades diarias, </a:t>
            </a:r>
            <a:r>
              <a:rPr lang="es-MX" b="1" dirty="0"/>
              <a:t>este dinero lo consiguen muchas veces pidiendo prestado a otros bancos o al Banco de México. </a:t>
            </a:r>
            <a:r>
              <a:rPr lang="es-MX" dirty="0"/>
              <a:t>Cuando Banxico cree que la inflación puede aumentar, </a:t>
            </a:r>
            <a:r>
              <a:rPr lang="es-MX" b="1" dirty="0"/>
              <a:t>otorga los préstamos a una tasa de interés más alta</a:t>
            </a:r>
            <a:r>
              <a:rPr lang="es-MX" dirty="0"/>
              <a:t>, entonces los bancos buscarán subir las tasas de interés que ofrecen en sus servicios, esto significa que los depositantes preferirán ahorrar ahí su dinero y que las solicitudes de crédito y el retiro de efectivo disminuirán, ocasionando así una menor demanda de los bienes y servicios.</a:t>
            </a:r>
          </a:p>
          <a:p>
            <a:endParaRPr lang="es-MX" dirty="0"/>
          </a:p>
        </p:txBody>
      </p:sp>
    </p:spTree>
    <p:extLst>
      <p:ext uri="{BB962C8B-B14F-4D97-AF65-F5344CB8AC3E}">
        <p14:creationId xmlns:p14="http://schemas.microsoft.com/office/powerpoint/2010/main" val="148802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052736"/>
            <a:ext cx="8229600" cy="5616624"/>
          </a:xfrm>
        </p:spPr>
        <p:txBody>
          <a:bodyPr anchor="ctr">
            <a:normAutofit fontScale="32500" lnSpcReduction="20000"/>
          </a:bodyPr>
          <a:lstStyle/>
          <a:p>
            <a:pPr marL="0" indent="0" algn="just">
              <a:buNone/>
            </a:pPr>
            <a:r>
              <a:rPr lang="es-MX" sz="9600" dirty="0"/>
              <a:t> </a:t>
            </a:r>
          </a:p>
          <a:p>
            <a:pPr marL="0" indent="0" algn="just">
              <a:buNone/>
            </a:pPr>
            <a:endParaRPr lang="es-MX" sz="9600" dirty="0"/>
          </a:p>
          <a:p>
            <a:pPr marL="0" indent="0" algn="just">
              <a:buNone/>
            </a:pPr>
            <a:r>
              <a:rPr lang="es-MX" sz="9600" dirty="0"/>
              <a:t>El diseño y operación de la política monetaria de un País es  tan importante que se decidió alejarlo de la función política  y otorgar autonomía a los bancos centrales, quienes se encargan del diseño y ejecución de la misma.</a:t>
            </a:r>
          </a:p>
          <a:p>
            <a:pPr marL="0" indent="0" algn="just">
              <a:buNone/>
            </a:pPr>
            <a:endParaRPr lang="es-MX" sz="9600" dirty="0"/>
          </a:p>
          <a:p>
            <a:pPr marL="0" indent="0" algn="just">
              <a:buNone/>
            </a:pPr>
            <a:r>
              <a:rPr lang="es-MX" sz="9600" dirty="0"/>
              <a:t> </a:t>
            </a:r>
            <a:r>
              <a:rPr lang="es-MX" sz="9600" i="1" dirty="0">
                <a:solidFill>
                  <a:srgbClr val="92D050"/>
                </a:solidFill>
              </a:rPr>
              <a:t>Tanto la política monetaria como la fiscal son instrumentos importantes para el éxito de la política económica, es deseable que estén coordinadas, pero no son una llave mágica para lograr el bienestar, pues tienen limitaciones.</a:t>
            </a:r>
          </a:p>
          <a:p>
            <a:pPr marL="0" indent="0" algn="just">
              <a:buNone/>
            </a:pPr>
            <a:endParaRPr lang="es-MX" sz="9600" dirty="0"/>
          </a:p>
          <a:p>
            <a:pPr marL="0" indent="0" algn="just">
              <a:buNone/>
            </a:pPr>
            <a:endParaRPr lang="es-MX" sz="2400" dirty="0"/>
          </a:p>
          <a:p>
            <a:pPr algn="just"/>
            <a:endParaRPr lang="es-MX" dirty="0"/>
          </a:p>
        </p:txBody>
      </p:sp>
      <p:sp>
        <p:nvSpPr>
          <p:cNvPr id="2" name="1 Título"/>
          <p:cNvSpPr>
            <a:spLocks noGrp="1"/>
          </p:cNvSpPr>
          <p:nvPr>
            <p:ph type="title"/>
          </p:nvPr>
        </p:nvSpPr>
        <p:spPr>
          <a:xfrm>
            <a:off x="457200" y="260648"/>
            <a:ext cx="8229600" cy="648072"/>
          </a:xfrm>
        </p:spPr>
        <p:txBody>
          <a:bodyPr>
            <a:normAutofit/>
          </a:bodyPr>
          <a:lstStyle/>
          <a:p>
            <a:pPr algn="ctr"/>
            <a:r>
              <a:rPr lang="es-MX" sz="3600" b="1" dirty="0"/>
              <a:t>INTRODUCCIÒN</a:t>
            </a:r>
          </a:p>
        </p:txBody>
      </p:sp>
    </p:spTree>
    <p:extLst>
      <p:ext uri="{BB962C8B-B14F-4D97-AF65-F5344CB8AC3E}">
        <p14:creationId xmlns:p14="http://schemas.microsoft.com/office/powerpoint/2010/main" val="3517217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MX" i="1" dirty="0">
                <a:solidFill>
                  <a:srgbClr val="92D050"/>
                </a:solidFill>
              </a:rPr>
              <a:t>La tasa de interés se determina por la oferta y demanda del dinero. </a:t>
            </a:r>
            <a:r>
              <a:rPr lang="es-MX" dirty="0"/>
              <a:t>La cantidad de dinero ofrecida es determinada por las acciones del sistema del banco central. </a:t>
            </a:r>
            <a:r>
              <a:rPr lang="es-MX" b="1" dirty="0"/>
              <a:t>La cantidad ofrecida de dinero real es igual a la cantidad nominal ofrecida dividida entre el nivel de precios.</a:t>
            </a:r>
          </a:p>
          <a:p>
            <a:pPr algn="just"/>
            <a:endParaRPr lang="es-MX" dirty="0"/>
          </a:p>
          <a:p>
            <a:pPr algn="just"/>
            <a:r>
              <a:rPr lang="es-MX" b="1" dirty="0"/>
              <a:t>Pero cuando menor sea la tasa de interés, mayor será la cantidad demandada de dinero real.</a:t>
            </a:r>
          </a:p>
          <a:p>
            <a:endParaRPr lang="es-MX" dirty="0"/>
          </a:p>
        </p:txBody>
      </p:sp>
      <p:sp>
        <p:nvSpPr>
          <p:cNvPr id="2" name="1 Título"/>
          <p:cNvSpPr>
            <a:spLocks noGrp="1"/>
          </p:cNvSpPr>
          <p:nvPr>
            <p:ph type="title"/>
          </p:nvPr>
        </p:nvSpPr>
        <p:spPr>
          <a:xfrm>
            <a:off x="457200" y="152400"/>
            <a:ext cx="8229600" cy="756320"/>
          </a:xfrm>
        </p:spPr>
        <p:txBody>
          <a:bodyPr>
            <a:normAutofit/>
          </a:bodyPr>
          <a:lstStyle/>
          <a:p>
            <a:pPr algn="ctr"/>
            <a:r>
              <a:rPr lang="es-MX" sz="3600" b="1" dirty="0"/>
              <a:t>¿Cómo se determina la tasa de interés?</a:t>
            </a:r>
          </a:p>
        </p:txBody>
      </p:sp>
    </p:spTree>
    <p:extLst>
      <p:ext uri="{BB962C8B-B14F-4D97-AF65-F5344CB8AC3E}">
        <p14:creationId xmlns:p14="http://schemas.microsoft.com/office/powerpoint/2010/main" val="344150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lnSpcReduction="10000"/>
          </a:bodyPr>
          <a:lstStyle/>
          <a:p>
            <a:pPr algn="just"/>
            <a:r>
              <a:rPr lang="es-MX" dirty="0"/>
              <a:t>La cantidad demandada de dinero real con la cantidad ofrecida de dinero real deben ser las mismas. </a:t>
            </a:r>
            <a:r>
              <a:rPr lang="es-MX" i="1" dirty="0">
                <a:solidFill>
                  <a:srgbClr val="92D050"/>
                </a:solidFill>
              </a:rPr>
              <a:t>Dicho equilibrio se alcanza mediante cambios en la tasa de interés. </a:t>
            </a:r>
          </a:p>
          <a:p>
            <a:pPr algn="just"/>
            <a:r>
              <a:rPr lang="es-MX" dirty="0"/>
              <a:t>Si la tasa es muy alta, la gente demanda menor cantidad de dinero. La gente compra </a:t>
            </a:r>
            <a:r>
              <a:rPr lang="es-MX" b="1" dirty="0"/>
              <a:t>bonos</a:t>
            </a:r>
            <a:r>
              <a:rPr lang="es-MX" dirty="0"/>
              <a:t>, al hacer esto, sube el precio de los bonos y la tasa de interés baja a la tasa de equilibrio. </a:t>
            </a:r>
          </a:p>
          <a:p>
            <a:pPr algn="just"/>
            <a:r>
              <a:rPr lang="es-MX" dirty="0"/>
              <a:t>A la inversa, si la tasa de interés es muy baja, la gente demanda más dinero, venderán sus bonos.  Al hacerlo el precio de los bonos baja y la tasa de interés sube</a:t>
            </a:r>
            <a:endParaRPr lang="es-MX" b="1" dirty="0"/>
          </a:p>
        </p:txBody>
      </p:sp>
      <p:sp>
        <p:nvSpPr>
          <p:cNvPr id="2" name="1 Título"/>
          <p:cNvSpPr>
            <a:spLocks noGrp="1"/>
          </p:cNvSpPr>
          <p:nvPr>
            <p:ph type="title"/>
          </p:nvPr>
        </p:nvSpPr>
        <p:spPr>
          <a:xfrm>
            <a:off x="457200" y="152400"/>
            <a:ext cx="8229600" cy="828328"/>
          </a:xfrm>
        </p:spPr>
        <p:txBody>
          <a:bodyPr>
            <a:normAutofit/>
          </a:bodyPr>
          <a:lstStyle/>
          <a:p>
            <a:pPr algn="ctr"/>
            <a:r>
              <a:rPr lang="es-MX" sz="3600" b="1" dirty="0"/>
              <a:t>Equilibrio</a:t>
            </a:r>
          </a:p>
        </p:txBody>
      </p:sp>
    </p:spTree>
    <p:extLst>
      <p:ext uri="{BB962C8B-B14F-4D97-AF65-F5344CB8AC3E}">
        <p14:creationId xmlns:p14="http://schemas.microsoft.com/office/powerpoint/2010/main" val="368082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524000"/>
            <a:ext cx="6096000" cy="45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1 Título"/>
          <p:cNvSpPr>
            <a:spLocks noGrp="1"/>
          </p:cNvSpPr>
          <p:nvPr>
            <p:ph type="title"/>
          </p:nvPr>
        </p:nvSpPr>
        <p:spPr>
          <a:xfrm>
            <a:off x="457200" y="152400"/>
            <a:ext cx="8229600" cy="828328"/>
          </a:xfrm>
        </p:spPr>
        <p:txBody>
          <a:bodyPr>
            <a:normAutofit/>
          </a:bodyPr>
          <a:lstStyle/>
          <a:p>
            <a:pPr algn="ctr"/>
            <a:r>
              <a:rPr lang="es-MX" sz="3600" b="1" dirty="0"/>
              <a:t>El Banco de México (Banxico)</a:t>
            </a:r>
          </a:p>
        </p:txBody>
      </p:sp>
    </p:spTree>
    <p:extLst>
      <p:ext uri="{BB962C8B-B14F-4D97-AF65-F5344CB8AC3E}">
        <p14:creationId xmlns:p14="http://schemas.microsoft.com/office/powerpoint/2010/main" val="3371809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620688"/>
            <a:ext cx="8229600" cy="5505475"/>
          </a:xfrm>
        </p:spPr>
        <p:txBody>
          <a:bodyPr anchor="ctr">
            <a:normAutofit/>
          </a:bodyPr>
          <a:lstStyle/>
          <a:p>
            <a:pPr algn="just"/>
            <a:r>
              <a:rPr lang="es-MX" dirty="0"/>
              <a:t>El Banco de México </a:t>
            </a:r>
            <a:r>
              <a:rPr lang="es-MX" i="1" dirty="0">
                <a:solidFill>
                  <a:srgbClr val="92D050"/>
                </a:solidFill>
              </a:rPr>
              <a:t>es el banco central del Estado Mexicano.</a:t>
            </a:r>
            <a:r>
              <a:rPr lang="es-MX" dirty="0"/>
              <a:t> Por mandato constitucional, es autónomo en sus funciones y administración. Su finalidad es proveer a la economía del país de moneda nacional y su objetivo prioritario es procurar la estabilidad del poder adquisitivo de dicha moneda. Adicionalmente, le corresponde promover el sano desarrollo del sistema financiero y propiciar el buen funcionamiento de los sistemas de pago.</a:t>
            </a:r>
          </a:p>
          <a:p>
            <a:endParaRPr lang="es-MX" dirty="0"/>
          </a:p>
        </p:txBody>
      </p:sp>
    </p:spTree>
    <p:extLst>
      <p:ext uri="{BB962C8B-B14F-4D97-AF65-F5344CB8AC3E}">
        <p14:creationId xmlns:p14="http://schemas.microsoft.com/office/powerpoint/2010/main" val="359759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half" idx="1"/>
          </p:nvPr>
        </p:nvSpPr>
        <p:spPr>
          <a:xfrm>
            <a:off x="457200" y="620688"/>
            <a:ext cx="4834880" cy="5505475"/>
          </a:xfrm>
        </p:spPr>
        <p:txBody>
          <a:bodyPr>
            <a:normAutofit fontScale="92500" lnSpcReduction="20000"/>
          </a:bodyPr>
          <a:lstStyle/>
          <a:p>
            <a:pPr algn="just"/>
            <a:r>
              <a:rPr lang="es-MX" dirty="0"/>
              <a:t>El elemento clave en la estructura del Banco de México es la </a:t>
            </a:r>
            <a:r>
              <a:rPr lang="es-MX" b="1" dirty="0"/>
              <a:t>Junta de gobierno, </a:t>
            </a:r>
            <a:r>
              <a:rPr lang="es-MX" dirty="0"/>
              <a:t>la cual está integrada por cinco miembros designados por el presidente de México y son ratificados por el senado. De estos cinco miembros, el Presidente nombra al gobernador del Banco, quien preside la junta de gobierno y estará en ese cargo por un periodo de seis años. A los otros miembros se les llama subgobernadores y son elegidos cada ocho años. El presidente de la junta de gobierno es quien tiene la influencia más grande en las acciones de la política monetaria.</a:t>
            </a:r>
          </a:p>
          <a:p>
            <a:pPr algn="just"/>
            <a:endParaRPr lang="es-MX" dirty="0"/>
          </a:p>
        </p:txBody>
      </p:sp>
      <p:pic>
        <p:nvPicPr>
          <p:cNvPr id="7" name="6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64088" y="692696"/>
            <a:ext cx="3467614" cy="2304256"/>
          </a:xfrm>
          <a:effectLst>
            <a:softEdge rad="317500"/>
          </a:effectLst>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3212976"/>
            <a:ext cx="2876550" cy="3333750"/>
          </a:xfrm>
          <a:prstGeom prst="rect">
            <a:avLst/>
          </a:prstGeom>
          <a:effectLst>
            <a:softEdge rad="635000"/>
          </a:effectLst>
        </p:spPr>
      </p:pic>
    </p:spTree>
    <p:extLst>
      <p:ext uri="{BB962C8B-B14F-4D97-AF65-F5344CB8AC3E}">
        <p14:creationId xmlns:p14="http://schemas.microsoft.com/office/powerpoint/2010/main" val="1018948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p:txBody>
          <a:bodyPr>
            <a:normAutofit/>
          </a:bodyPr>
          <a:lstStyle/>
          <a:p>
            <a:pPr algn="just"/>
            <a:r>
              <a:rPr lang="es-MX" dirty="0"/>
              <a:t>Las acciones de política monetaria de Banxico y la influencia que ejercen sobre el comportamiento de las tasas de interés tienen lugar a través del envío de señales al mercado de dinero. </a:t>
            </a:r>
          </a:p>
          <a:p>
            <a:pPr algn="just"/>
            <a:endParaRPr lang="es-MX" dirty="0"/>
          </a:p>
          <a:p>
            <a:pPr algn="just"/>
            <a:r>
              <a:rPr lang="es-MX" dirty="0"/>
              <a:t>Para la autoridad monetaria es sumamente importante conocer los efectos que sus acciones tienen sobre la economía en general y, particularmente, sobre el proceso de determinación de precios. </a:t>
            </a:r>
          </a:p>
        </p:txBody>
      </p:sp>
      <p:sp>
        <p:nvSpPr>
          <p:cNvPr id="5" name="4 Título"/>
          <p:cNvSpPr>
            <a:spLocks noGrp="1"/>
          </p:cNvSpPr>
          <p:nvPr>
            <p:ph type="title"/>
          </p:nvPr>
        </p:nvSpPr>
        <p:spPr>
          <a:xfrm>
            <a:off x="251520" y="152400"/>
            <a:ext cx="8424936" cy="1219200"/>
          </a:xfrm>
        </p:spPr>
        <p:txBody>
          <a:bodyPr>
            <a:normAutofit/>
          </a:bodyPr>
          <a:lstStyle/>
          <a:p>
            <a:pPr algn="ctr"/>
            <a:r>
              <a:rPr lang="es-MX" sz="3600" b="1" dirty="0"/>
              <a:t>Mecanismos de transmisión de la política monetaria</a:t>
            </a:r>
          </a:p>
        </p:txBody>
      </p:sp>
    </p:spTree>
    <p:extLst>
      <p:ext uri="{BB962C8B-B14F-4D97-AF65-F5344CB8AC3E}">
        <p14:creationId xmlns:p14="http://schemas.microsoft.com/office/powerpoint/2010/main" val="3719282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p:cNvPicPr>
          <p:nvPr>
            <p:ph idx="1"/>
          </p:nvPr>
        </p:nvPicPr>
        <p:blipFill>
          <a:blip r:embed="rId2" cstate="print"/>
          <a:srcRect l="29430" t="22356" r="8542" b="7915"/>
          <a:stretch>
            <a:fillRect/>
          </a:stretch>
        </p:blipFill>
        <p:spPr bwMode="auto">
          <a:xfrm>
            <a:off x="357158" y="285728"/>
            <a:ext cx="8568952" cy="6264696"/>
          </a:xfrm>
          <a:prstGeom prst="rect">
            <a:avLst/>
          </a:prstGeom>
          <a:noFill/>
          <a:ln w="9525">
            <a:noFill/>
            <a:miter lim="800000"/>
            <a:headEnd/>
            <a:tailEnd/>
          </a:ln>
        </p:spPr>
      </p:pic>
    </p:spTree>
    <p:extLst>
      <p:ext uri="{BB962C8B-B14F-4D97-AF65-F5344CB8AC3E}">
        <p14:creationId xmlns:p14="http://schemas.microsoft.com/office/powerpoint/2010/main" val="1659074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chor="ctr"/>
          <a:lstStyle/>
          <a:p>
            <a:pPr algn="just"/>
            <a:r>
              <a:rPr lang="es-MX" dirty="0"/>
              <a:t>Ante </a:t>
            </a:r>
            <a:r>
              <a:rPr lang="es-MX" i="1" dirty="0">
                <a:solidFill>
                  <a:srgbClr val="92D050"/>
                </a:solidFill>
              </a:rPr>
              <a:t>un aumento en las tasas de interés se desincentivan los rubros de gasto en la economía.</a:t>
            </a:r>
            <a:r>
              <a:rPr lang="es-MX" dirty="0"/>
              <a:t> Por un lado, al aumentar el costo del capital para financiar proyectos, se desincentiva la inversión. Por otro, el aumento en las tasas de interés reales también aumenta el costo de oportunidad del consumo, por lo que éste tiende a disminuir. </a:t>
            </a:r>
          </a:p>
        </p:txBody>
      </p:sp>
      <p:sp>
        <p:nvSpPr>
          <p:cNvPr id="2" name="1 Título"/>
          <p:cNvSpPr>
            <a:spLocks noGrp="1"/>
          </p:cNvSpPr>
          <p:nvPr>
            <p:ph type="title"/>
          </p:nvPr>
        </p:nvSpPr>
        <p:spPr>
          <a:xfrm>
            <a:off x="457200" y="152400"/>
            <a:ext cx="8229600" cy="828328"/>
          </a:xfrm>
        </p:spPr>
        <p:txBody>
          <a:bodyPr>
            <a:normAutofit/>
          </a:bodyPr>
          <a:lstStyle/>
          <a:p>
            <a:pPr algn="ctr"/>
            <a:r>
              <a:rPr lang="es-MX" sz="3600" b="1" dirty="0"/>
              <a:t>Canal de tasa de interés</a:t>
            </a:r>
          </a:p>
        </p:txBody>
      </p:sp>
    </p:spTree>
    <p:extLst>
      <p:ext uri="{BB962C8B-B14F-4D97-AF65-F5344CB8AC3E}">
        <p14:creationId xmlns:p14="http://schemas.microsoft.com/office/powerpoint/2010/main" val="1421727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lnSpcReduction="10000"/>
          </a:bodyPr>
          <a:lstStyle/>
          <a:p>
            <a:r>
              <a:rPr lang="es-MX" dirty="0"/>
              <a:t>Un aumento en las tasas de interés disminuye la disponibilidad de crédito en la economía para inversión y consumo. </a:t>
            </a:r>
          </a:p>
          <a:p>
            <a:endParaRPr lang="es-MX" dirty="0"/>
          </a:p>
          <a:p>
            <a:r>
              <a:rPr lang="es-MX" dirty="0"/>
              <a:t>La oferta de crédito también puede reducirse, en virtud de que una tasa de interés real mayor puede implicar mayor riesgo de recuperación de cartera.</a:t>
            </a:r>
          </a:p>
          <a:p>
            <a:endParaRPr lang="es-MX" dirty="0"/>
          </a:p>
          <a:p>
            <a:r>
              <a:rPr lang="es-MX" dirty="0"/>
              <a:t>La disminución del consumo y la inversión se traduce a su vez en una disminución en la demanda agregada y consecuentemente en una menor inflación.</a:t>
            </a:r>
          </a:p>
          <a:p>
            <a:endParaRPr lang="es-MX" dirty="0"/>
          </a:p>
        </p:txBody>
      </p:sp>
      <p:sp>
        <p:nvSpPr>
          <p:cNvPr id="2" name="1 Título"/>
          <p:cNvSpPr>
            <a:spLocks noGrp="1"/>
          </p:cNvSpPr>
          <p:nvPr>
            <p:ph type="title"/>
          </p:nvPr>
        </p:nvSpPr>
        <p:spPr>
          <a:xfrm>
            <a:off x="457200" y="152400"/>
            <a:ext cx="8229600" cy="900336"/>
          </a:xfrm>
        </p:spPr>
        <p:txBody>
          <a:bodyPr>
            <a:normAutofit/>
          </a:bodyPr>
          <a:lstStyle/>
          <a:p>
            <a:pPr algn="ctr"/>
            <a:r>
              <a:rPr lang="es-MX" sz="3600" b="1" dirty="0"/>
              <a:t>Canal de crédito</a:t>
            </a:r>
          </a:p>
        </p:txBody>
      </p:sp>
    </p:spTree>
    <p:extLst>
      <p:ext uri="{BB962C8B-B14F-4D97-AF65-F5344CB8AC3E}">
        <p14:creationId xmlns:p14="http://schemas.microsoft.com/office/powerpoint/2010/main" val="83500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chor="ctr">
            <a:normAutofit/>
          </a:bodyPr>
          <a:lstStyle/>
          <a:p>
            <a:pPr algn="just"/>
            <a:r>
              <a:rPr lang="es-MX" dirty="0"/>
              <a:t>Una apreciación del tipo de cambio nominal que puede dar lugar a una reasignación del gasto en la economía. Ello debido a que el referido ajuste cambiario tiende a abaratar las importaciones y a encarecer las exportaciones. </a:t>
            </a:r>
          </a:p>
          <a:p>
            <a:pPr algn="just"/>
            <a:endParaRPr lang="es-MX" dirty="0"/>
          </a:p>
          <a:p>
            <a:pPr algn="just"/>
            <a:r>
              <a:rPr lang="es-MX" dirty="0"/>
              <a:t>Ello tiende a disminuir la demanda agregada y eventualmente la inflación.</a:t>
            </a:r>
          </a:p>
        </p:txBody>
      </p:sp>
      <p:sp>
        <p:nvSpPr>
          <p:cNvPr id="2" name="1 Título"/>
          <p:cNvSpPr>
            <a:spLocks noGrp="1"/>
          </p:cNvSpPr>
          <p:nvPr>
            <p:ph type="title"/>
          </p:nvPr>
        </p:nvSpPr>
        <p:spPr>
          <a:xfrm>
            <a:off x="457200" y="260648"/>
            <a:ext cx="8229600" cy="720080"/>
          </a:xfrm>
        </p:spPr>
        <p:txBody>
          <a:bodyPr>
            <a:normAutofit/>
          </a:bodyPr>
          <a:lstStyle/>
          <a:p>
            <a:pPr algn="ctr"/>
            <a:r>
              <a:rPr lang="es-MX" sz="3600" b="1" dirty="0"/>
              <a:t>Canal del tipo de cambio</a:t>
            </a:r>
          </a:p>
        </p:txBody>
      </p:sp>
    </p:spTree>
    <p:extLst>
      <p:ext uri="{BB962C8B-B14F-4D97-AF65-F5344CB8AC3E}">
        <p14:creationId xmlns:p14="http://schemas.microsoft.com/office/powerpoint/2010/main" val="194052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chor="ctr"/>
          <a:lstStyle/>
          <a:p>
            <a:pPr marL="0" indent="0" algn="just">
              <a:buNone/>
            </a:pPr>
            <a:r>
              <a:rPr lang="es-MX" sz="2800" dirty="0"/>
              <a:t>La política monetaria </a:t>
            </a:r>
            <a:r>
              <a:rPr lang="es-MX" sz="2800" dirty="0">
                <a:solidFill>
                  <a:srgbClr val="92D050"/>
                </a:solidFill>
              </a:rPr>
              <a:t>es el </a:t>
            </a:r>
            <a:r>
              <a:rPr lang="es-MX" sz="2800" i="1" dirty="0">
                <a:solidFill>
                  <a:srgbClr val="92D050"/>
                </a:solidFill>
              </a:rPr>
              <a:t>conjunto de acciones </a:t>
            </a:r>
            <a:r>
              <a:rPr lang="es-MX" sz="2800" dirty="0">
                <a:solidFill>
                  <a:srgbClr val="92D050"/>
                </a:solidFill>
              </a:rPr>
              <a:t>que los bancos centrales llevan a cabo para influir sobre las tasas de interés y las expectativas inflacionarias, </a:t>
            </a:r>
            <a:r>
              <a:rPr lang="es-MX" sz="2800" dirty="0"/>
              <a:t>a fin de que la evolución de los precios sea congruente con el objetivo marcado de mantener un entorno de inflación controlada y así preservar el poder adquisitivo de la moneda.</a:t>
            </a:r>
            <a:endParaRPr lang="es-MX" dirty="0"/>
          </a:p>
        </p:txBody>
      </p:sp>
      <p:sp>
        <p:nvSpPr>
          <p:cNvPr id="2" name="1 Título"/>
          <p:cNvSpPr>
            <a:spLocks noGrp="1"/>
          </p:cNvSpPr>
          <p:nvPr>
            <p:ph type="title"/>
          </p:nvPr>
        </p:nvSpPr>
        <p:spPr>
          <a:xfrm>
            <a:off x="457200" y="404664"/>
            <a:ext cx="8229600" cy="720080"/>
          </a:xfrm>
        </p:spPr>
        <p:txBody>
          <a:bodyPr>
            <a:normAutofit/>
          </a:bodyPr>
          <a:lstStyle/>
          <a:p>
            <a:pPr algn="ctr"/>
            <a:r>
              <a:rPr lang="es-MX" sz="3600" b="1" dirty="0"/>
              <a:t>POLÌTICA MONETARIA</a:t>
            </a:r>
          </a:p>
        </p:txBody>
      </p:sp>
    </p:spTree>
    <p:extLst>
      <p:ext uri="{BB962C8B-B14F-4D97-AF65-F5344CB8AC3E}">
        <p14:creationId xmlns:p14="http://schemas.microsoft.com/office/powerpoint/2010/main" val="2710783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dirty="0"/>
              <a:t>Un aumento en las tasas de interés tiende a hacer más atractiva la inversión en bonos y disminuye la demanda de acciones.</a:t>
            </a:r>
          </a:p>
          <a:p>
            <a:r>
              <a:rPr lang="es-MX" dirty="0"/>
              <a:t>Por la caída en el valor de mercado de las empresas, éstas pueden ver deteriorada su capacidad para acceder a diversas fuentes de financiamiento.</a:t>
            </a:r>
          </a:p>
          <a:p>
            <a:endParaRPr lang="es-MX" dirty="0"/>
          </a:p>
          <a:p>
            <a:r>
              <a:rPr lang="es-MX" dirty="0"/>
              <a:t>Lo anterior también conduce a una menor demanda agregada y a una disminución en la inflación.</a:t>
            </a:r>
          </a:p>
          <a:p>
            <a:endParaRPr lang="es-MX" dirty="0"/>
          </a:p>
        </p:txBody>
      </p:sp>
      <p:sp>
        <p:nvSpPr>
          <p:cNvPr id="2" name="1 Título"/>
          <p:cNvSpPr>
            <a:spLocks noGrp="1"/>
          </p:cNvSpPr>
          <p:nvPr>
            <p:ph type="title"/>
          </p:nvPr>
        </p:nvSpPr>
        <p:spPr>
          <a:xfrm>
            <a:off x="457200" y="152400"/>
            <a:ext cx="8229600" cy="828328"/>
          </a:xfrm>
        </p:spPr>
        <p:txBody>
          <a:bodyPr>
            <a:normAutofit/>
          </a:bodyPr>
          <a:lstStyle/>
          <a:p>
            <a:pPr algn="ctr"/>
            <a:r>
              <a:rPr lang="es-MX" sz="3600" b="1" dirty="0"/>
              <a:t>Canal del precio de otros activos</a:t>
            </a:r>
          </a:p>
        </p:txBody>
      </p:sp>
    </p:spTree>
    <p:extLst>
      <p:ext uri="{BB962C8B-B14F-4D97-AF65-F5344CB8AC3E}">
        <p14:creationId xmlns:p14="http://schemas.microsoft.com/office/powerpoint/2010/main" val="2250566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MX" i="1" dirty="0">
                <a:solidFill>
                  <a:srgbClr val="92D050"/>
                </a:solidFill>
              </a:rPr>
              <a:t>Las expectativas de inflación tienen efectos sobre las tasas de interés </a:t>
            </a:r>
            <a:r>
              <a:rPr lang="es-MX" dirty="0"/>
              <a:t>y éstas sobre la demanda y oferta agregada a través de los canales mencionados anteriormente.</a:t>
            </a:r>
          </a:p>
          <a:p>
            <a:endParaRPr lang="es-MX" i="1" dirty="0"/>
          </a:p>
          <a:p>
            <a:pPr algn="just"/>
            <a:r>
              <a:rPr lang="es-MX" i="1" dirty="0"/>
              <a:t>Las previsiones sobre costos e ingresos futuros de las empresas son muy importantes para determinar los precios y niveles de producción de los bienes y servicios que éstas ofrecen. Estas se basan con base a las expectativas de inflación.</a:t>
            </a:r>
            <a:endParaRPr lang="es-MX" dirty="0"/>
          </a:p>
          <a:p>
            <a:endParaRPr lang="es-MX" dirty="0"/>
          </a:p>
        </p:txBody>
      </p:sp>
      <p:sp>
        <p:nvSpPr>
          <p:cNvPr id="2" name="1 Título"/>
          <p:cNvSpPr>
            <a:spLocks noGrp="1"/>
          </p:cNvSpPr>
          <p:nvPr>
            <p:ph type="title"/>
          </p:nvPr>
        </p:nvSpPr>
        <p:spPr>
          <a:xfrm>
            <a:off x="457200" y="152400"/>
            <a:ext cx="8229600" cy="900336"/>
          </a:xfrm>
        </p:spPr>
        <p:txBody>
          <a:bodyPr>
            <a:normAutofit/>
          </a:bodyPr>
          <a:lstStyle/>
          <a:p>
            <a:pPr algn="ctr"/>
            <a:r>
              <a:rPr lang="es-MX" sz="3600" b="1" dirty="0"/>
              <a:t>Canal de expectativas</a:t>
            </a:r>
          </a:p>
        </p:txBody>
      </p:sp>
    </p:spTree>
    <p:extLst>
      <p:ext uri="{BB962C8B-B14F-4D97-AF65-F5344CB8AC3E}">
        <p14:creationId xmlns:p14="http://schemas.microsoft.com/office/powerpoint/2010/main" val="311541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chor="ctr">
            <a:normAutofit/>
          </a:bodyPr>
          <a:lstStyle/>
          <a:p>
            <a:pPr algn="just"/>
            <a:r>
              <a:rPr lang="es-MX" dirty="0"/>
              <a:t>Para un banco central le resulta </a:t>
            </a:r>
            <a:r>
              <a:rPr lang="es-MX" i="1" dirty="0">
                <a:solidFill>
                  <a:srgbClr val="92D050"/>
                </a:solidFill>
              </a:rPr>
              <a:t>imposible controlar directamente la inflación y las variables que la determinan, pero si le es posible afectar de manera directa a otro grupo de variables nominales que también impactan sobre la inflación.</a:t>
            </a:r>
            <a:r>
              <a:rPr lang="es-MX" dirty="0"/>
              <a:t> A este grupo de variables se le conoce como </a:t>
            </a:r>
            <a:r>
              <a:rPr lang="es-MX" b="1" u="sng" dirty="0">
                <a:solidFill>
                  <a:srgbClr val="92D050"/>
                </a:solidFill>
              </a:rPr>
              <a:t>objetivos operacionales</a:t>
            </a:r>
            <a:r>
              <a:rPr lang="es-MX" b="1" dirty="0"/>
              <a:t> </a:t>
            </a:r>
            <a:r>
              <a:rPr lang="es-MX" dirty="0"/>
              <a:t> y comprenden las tasas de interés y los saldos de las cuentas corrientes de la banca con el banco central.</a:t>
            </a:r>
          </a:p>
          <a:p>
            <a:pPr algn="just"/>
            <a:endParaRPr lang="es-MX" dirty="0"/>
          </a:p>
        </p:txBody>
      </p:sp>
      <p:sp>
        <p:nvSpPr>
          <p:cNvPr id="2" name="1 Título"/>
          <p:cNvSpPr>
            <a:spLocks noGrp="1"/>
          </p:cNvSpPr>
          <p:nvPr>
            <p:ph type="title"/>
          </p:nvPr>
        </p:nvSpPr>
        <p:spPr>
          <a:xfrm>
            <a:off x="457200" y="152400"/>
            <a:ext cx="8229600" cy="756320"/>
          </a:xfrm>
        </p:spPr>
        <p:txBody>
          <a:bodyPr>
            <a:normAutofit/>
          </a:bodyPr>
          <a:lstStyle/>
          <a:p>
            <a:pPr algn="ctr"/>
            <a:r>
              <a:rPr lang="es-MX" sz="3600" b="1" dirty="0"/>
              <a:t>Objetivos operacionales</a:t>
            </a:r>
          </a:p>
        </p:txBody>
      </p:sp>
    </p:spTree>
    <p:extLst>
      <p:ext uri="{BB962C8B-B14F-4D97-AF65-F5344CB8AC3E}">
        <p14:creationId xmlns:p14="http://schemas.microsoft.com/office/powerpoint/2010/main" val="4038898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67544" y="1196752"/>
            <a:ext cx="8219256" cy="4899248"/>
          </a:xfrm>
        </p:spPr>
        <p:txBody>
          <a:bodyPr>
            <a:noAutofit/>
          </a:bodyPr>
          <a:lstStyle/>
          <a:p>
            <a:pPr algn="just"/>
            <a:r>
              <a:rPr lang="es-MX" sz="2400" dirty="0"/>
              <a:t> El Banco de México, con el fin de alcanzar su objetivo operacional de política monetaria (nivel de la tasa de interés interbancaria a plazo de un día), tiene a su disposición los distintos instrumentos para administrar la liquidez del sistema financiero, uno de ellos son “las operaciones de mercado abierto, OMA”.</a:t>
            </a:r>
          </a:p>
          <a:p>
            <a:endParaRPr lang="es-MX" sz="2400" dirty="0"/>
          </a:p>
          <a:p>
            <a:pPr algn="just"/>
            <a:r>
              <a:rPr lang="es-MX" sz="2400" dirty="0"/>
              <a:t>Las operaciones de mercado abierto son el principal instrumento que el Banco de México utiliza para administrar la liquidez de corto plazo ya sea proveyendo fondos o retirando recursos. Las operaciones para inyectar recursos se hacen a través de subastas de crédito o compra de valores en directo o en reporto, y las operaciones para retirar liquidez mediante subastas de depósitos o venta de valores en directo o en reporto.</a:t>
            </a:r>
          </a:p>
          <a:p>
            <a:endParaRPr lang="es-MX" sz="2400" dirty="0"/>
          </a:p>
        </p:txBody>
      </p:sp>
      <p:sp>
        <p:nvSpPr>
          <p:cNvPr id="3" name="2 Título"/>
          <p:cNvSpPr>
            <a:spLocks noGrp="1"/>
          </p:cNvSpPr>
          <p:nvPr>
            <p:ph type="title"/>
          </p:nvPr>
        </p:nvSpPr>
        <p:spPr>
          <a:xfrm>
            <a:off x="467544" y="152400"/>
            <a:ext cx="8219256" cy="828328"/>
          </a:xfrm>
        </p:spPr>
        <p:txBody>
          <a:bodyPr>
            <a:normAutofit/>
          </a:bodyPr>
          <a:lstStyle/>
          <a:p>
            <a:pPr algn="ctr"/>
            <a:r>
              <a:rPr lang="es-ES" sz="3600" b="1" dirty="0"/>
              <a:t>Objetivos operacionales</a:t>
            </a:r>
            <a:endParaRPr lang="es-MX" sz="36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MX" dirty="0"/>
              <a:t>La implantación de una política monetaria </a:t>
            </a:r>
            <a:r>
              <a:rPr lang="es-MX" i="1" dirty="0">
                <a:solidFill>
                  <a:srgbClr val="92D050"/>
                </a:solidFill>
              </a:rPr>
              <a:t>neutral</a:t>
            </a:r>
            <a:r>
              <a:rPr lang="es-MX" dirty="0"/>
              <a:t> bajo este esquema equivale a inyectar o retirar toda la liquidez necesaria, a tasas de mercado, para que las cuentas corrientes finalicen el periodo de medición en cero. En cambio, cuando el banco central desea mantener una política </a:t>
            </a:r>
            <a:r>
              <a:rPr lang="es-MX" i="1" dirty="0">
                <a:solidFill>
                  <a:srgbClr val="92D050"/>
                </a:solidFill>
              </a:rPr>
              <a:t>restrictiva</a:t>
            </a:r>
            <a:r>
              <a:rPr lang="es-MX" dirty="0"/>
              <a:t> anuncia un saldo objetivo negativo, y, para una política monetaria </a:t>
            </a:r>
            <a:r>
              <a:rPr lang="es-MX" i="1" dirty="0">
                <a:solidFill>
                  <a:srgbClr val="92D050"/>
                </a:solidFill>
              </a:rPr>
              <a:t>expansiva</a:t>
            </a:r>
            <a:r>
              <a:rPr lang="es-MX" dirty="0"/>
              <a:t>, un saldo objetivo positivo.</a:t>
            </a:r>
          </a:p>
          <a:p>
            <a:pPr marL="0" indent="0">
              <a:buNone/>
            </a:pPr>
            <a:r>
              <a:rPr lang="es-MX" dirty="0"/>
              <a:t> </a:t>
            </a:r>
          </a:p>
          <a:p>
            <a:pPr algn="just"/>
            <a:endParaRPr lang="es-MX" dirty="0"/>
          </a:p>
        </p:txBody>
      </p:sp>
      <p:sp>
        <p:nvSpPr>
          <p:cNvPr id="3" name="2 Título"/>
          <p:cNvSpPr>
            <a:spLocks noGrp="1"/>
          </p:cNvSpPr>
          <p:nvPr>
            <p:ph type="title"/>
          </p:nvPr>
        </p:nvSpPr>
        <p:spPr/>
        <p:txBody>
          <a:bodyPr>
            <a:normAutofit/>
          </a:bodyPr>
          <a:lstStyle/>
          <a:p>
            <a:pPr algn="ctr"/>
            <a:r>
              <a:rPr lang="es-MX" sz="3600" b="1" dirty="0"/>
              <a:t>Objetivo Sobre Saldos en las Cuentas Corrientes</a:t>
            </a:r>
            <a:endParaRPr lang="es-MX" sz="3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MX" dirty="0"/>
              <a:t>Las instituciones de crédito (como los bancos) mantienen una cuenta corriente, es decir, una cuenta única con el  Banco de México el cual ha establecido un régimen de saldos diarios al manejo de dichas cuentas, en donde cada banco tiene el incentivo de procurar que el saldo de su cuenta corriente resulte de cero al final del día. </a:t>
            </a:r>
          </a:p>
          <a:p>
            <a:endParaRPr lang="es-MX" dirty="0"/>
          </a:p>
        </p:txBody>
      </p:sp>
      <p:sp>
        <p:nvSpPr>
          <p:cNvPr id="3" name="2 Título"/>
          <p:cNvSpPr>
            <a:spLocks noGrp="1"/>
          </p:cNvSpPr>
          <p:nvPr>
            <p:ph type="title"/>
          </p:nvPr>
        </p:nvSpPr>
        <p:spPr>
          <a:xfrm>
            <a:off x="539552" y="548680"/>
            <a:ext cx="8229600" cy="864096"/>
          </a:xfrm>
        </p:spPr>
        <p:txBody>
          <a:bodyPr>
            <a:noAutofit/>
          </a:bodyPr>
          <a:lstStyle/>
          <a:p>
            <a:pPr algn="ctr"/>
            <a:r>
              <a:rPr lang="es-MX" sz="3600" b="1" dirty="0"/>
              <a:t>El régimen de saldos diarios</a:t>
            </a:r>
            <a:br>
              <a:rPr lang="es-MX" sz="3600" dirty="0"/>
            </a:br>
            <a:endParaRPr lang="es-MX"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algn="just"/>
            <a:r>
              <a:rPr lang="es-MX" dirty="0"/>
              <a:t>Los bancos con saldos diarios negativos deben pagar al cierre del periodo dos veces la tasa representativa del mercado, pero a cambio se benefician de la inversión de los recursos obtenidos mediante el sobregiro. Por su parte los bancos con saldos diarios positivos incurren en un costo de oportunidad por no haber invertido estos recursos.</a:t>
            </a:r>
          </a:p>
        </p:txBody>
      </p:sp>
      <p:sp>
        <p:nvSpPr>
          <p:cNvPr id="3" name="2 Título"/>
          <p:cNvSpPr>
            <a:spLocks noGrp="1"/>
          </p:cNvSpPr>
          <p:nvPr>
            <p:ph type="title"/>
          </p:nvPr>
        </p:nvSpPr>
        <p:spPr>
          <a:xfrm>
            <a:off x="457200" y="152400"/>
            <a:ext cx="8229600" cy="900336"/>
          </a:xfrm>
        </p:spPr>
        <p:txBody>
          <a:bodyPr>
            <a:normAutofit/>
          </a:bodyPr>
          <a:lstStyle/>
          <a:p>
            <a:pPr algn="ctr"/>
            <a:r>
              <a:rPr lang="es-ES" sz="3600" b="1" dirty="0"/>
              <a:t>El régimen de saldos diarios</a:t>
            </a:r>
            <a:endParaRPr lang="es-MX" sz="36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marL="0" indent="0" algn="just">
              <a:buNone/>
            </a:pPr>
            <a:r>
              <a:rPr lang="es-MX" dirty="0"/>
              <a:t>Banxico interviene todos los días en el mercado de dinero mediante subastas, créditos, reportos y compras o ventas de valores gubernamentales. El monto de cada una de estas intervenciones en fijado por el Banco Central de tal forma que la suma de los saldos de las cuentas corriente de toda la banca finalice esa jornada en una cantidad determinada anteriormente.</a:t>
            </a:r>
          </a:p>
          <a:p>
            <a:endParaRPr lang="es-MX" dirty="0"/>
          </a:p>
        </p:txBody>
      </p:sp>
      <p:sp>
        <p:nvSpPr>
          <p:cNvPr id="3" name="2 Título"/>
          <p:cNvSpPr>
            <a:spLocks noGrp="1"/>
          </p:cNvSpPr>
          <p:nvPr>
            <p:ph type="title"/>
          </p:nvPr>
        </p:nvSpPr>
        <p:spPr>
          <a:xfrm>
            <a:off x="467544" y="548680"/>
            <a:ext cx="8229600" cy="1219200"/>
          </a:xfrm>
        </p:spPr>
        <p:txBody>
          <a:bodyPr>
            <a:noAutofit/>
          </a:bodyPr>
          <a:lstStyle/>
          <a:p>
            <a:pPr algn="ctr"/>
            <a:r>
              <a:rPr lang="es-MX" sz="3600" b="1" dirty="0"/>
              <a:t>Señales de política monetaria</a:t>
            </a:r>
            <a:br>
              <a:rPr lang="es-MX" sz="3600" dirty="0"/>
            </a:br>
            <a:endParaRPr lang="es-MX" sz="3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67544" y="2348880"/>
            <a:ext cx="8219256" cy="3747120"/>
          </a:xfrm>
        </p:spPr>
        <p:txBody>
          <a:bodyPr/>
          <a:lstStyle/>
          <a:p>
            <a:pPr algn="just"/>
            <a:r>
              <a:rPr lang="es-MX" b="1" dirty="0"/>
              <a:t>Quien fija dicho saldo para las cuentas corrientes es la Junta de gobierno del banco central y especifican ciertas fechas para fijar la cantidad a la que se pretende llevar los </a:t>
            </a:r>
            <a:r>
              <a:rPr lang="es-MX" b="1" i="1" dirty="0"/>
              <a:t>saldos diarios totales (SDT)</a:t>
            </a:r>
            <a:r>
              <a:rPr lang="es-MX" b="1" dirty="0"/>
              <a:t>. </a:t>
            </a:r>
            <a:endParaRPr lang="es-MX" dirty="0"/>
          </a:p>
          <a:p>
            <a:endParaRPr lang="es-MX" dirty="0"/>
          </a:p>
        </p:txBody>
      </p:sp>
      <p:sp>
        <p:nvSpPr>
          <p:cNvPr id="3" name="2 Título"/>
          <p:cNvSpPr>
            <a:spLocks noGrp="1"/>
          </p:cNvSpPr>
          <p:nvPr>
            <p:ph type="title"/>
          </p:nvPr>
        </p:nvSpPr>
        <p:spPr>
          <a:xfrm>
            <a:off x="457200" y="152400"/>
            <a:ext cx="8229600" cy="972344"/>
          </a:xfrm>
        </p:spPr>
        <p:txBody>
          <a:bodyPr>
            <a:normAutofit/>
          </a:bodyPr>
          <a:lstStyle/>
          <a:p>
            <a:pPr algn="ctr"/>
            <a:r>
              <a:rPr lang="es-ES" sz="3600" b="1" dirty="0"/>
              <a:t>Señales de política monetaria</a:t>
            </a:r>
            <a:endParaRPr lang="es-MX" sz="36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a:bodyPr>
          <a:lstStyle/>
          <a:p>
            <a:pPr algn="just"/>
            <a:r>
              <a:rPr lang="es-MX" dirty="0"/>
              <a:t>Un SDT negativo señalaría que la intención del Banco es proporcionar a la banca los recursos demandados, de tal manera que solo una parte de estos se ofrezcan a tasas de interés de mercado a través de sus operaciones en el mercado. El saldo negativo es proporcionado a una o varias instituciones financieras a través del sobregiro de sus cuentas corrientes. </a:t>
            </a:r>
          </a:p>
          <a:p>
            <a:pPr algn="just"/>
            <a:r>
              <a:rPr lang="es-MX" dirty="0"/>
              <a:t>Si el SDT es positivo quiere decir que Banxico proporcionaría a la banca una cantidad de recursos mayor a la requerida por el sistema, de esta forma una o varias instituciones crediticias terminarían el final del día con un saldo positivo no deseado lo cual podría provocar una baja en las tasas de interés ya que las instituciones tratarían de evitar mantener dichos saldos.</a:t>
            </a:r>
          </a:p>
          <a:p>
            <a:endParaRPr lang="es-MX" dirty="0"/>
          </a:p>
        </p:txBody>
      </p:sp>
      <p:sp>
        <p:nvSpPr>
          <p:cNvPr id="3" name="2 Título"/>
          <p:cNvSpPr>
            <a:spLocks noGrp="1"/>
          </p:cNvSpPr>
          <p:nvPr>
            <p:ph type="title"/>
          </p:nvPr>
        </p:nvSpPr>
        <p:spPr>
          <a:xfrm>
            <a:off x="457200" y="152400"/>
            <a:ext cx="8229600" cy="828328"/>
          </a:xfrm>
        </p:spPr>
        <p:txBody>
          <a:bodyPr>
            <a:normAutofit/>
          </a:bodyPr>
          <a:lstStyle/>
          <a:p>
            <a:pPr algn="ctr"/>
            <a:r>
              <a:rPr lang="es-ES" sz="3600" b="1" dirty="0"/>
              <a:t>Señales de política monetaria</a:t>
            </a:r>
            <a:endParaRPr lang="es-MX" sz="3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196752"/>
            <a:ext cx="8568952" cy="5400600"/>
          </a:xfrm>
        </p:spPr>
        <p:txBody>
          <a:bodyPr>
            <a:normAutofit lnSpcReduction="10000"/>
          </a:bodyPr>
          <a:lstStyle/>
          <a:p>
            <a:r>
              <a:rPr lang="es-MX" sz="2800" b="1" u="sng" dirty="0">
                <a:solidFill>
                  <a:srgbClr val="92D050"/>
                </a:solidFill>
              </a:rPr>
              <a:t>Política Monetaria Expansiva</a:t>
            </a:r>
            <a:endParaRPr lang="es-MX" sz="2800" u="sng" dirty="0">
              <a:solidFill>
                <a:srgbClr val="92D050"/>
              </a:solidFill>
            </a:endParaRPr>
          </a:p>
          <a:p>
            <a:pPr algn="just"/>
            <a:r>
              <a:rPr lang="es-MX" sz="2400" dirty="0"/>
              <a:t>Este tipo de política aumenta la cantidad de dinero en circulación.  Para ello se pueden usar alguno de los siguientes mecanismos:</a:t>
            </a:r>
          </a:p>
          <a:p>
            <a:pPr algn="just"/>
            <a:endParaRPr lang="es-MX" sz="2400" dirty="0"/>
          </a:p>
          <a:p>
            <a:pPr marL="365760" lvl="1" indent="0" algn="just">
              <a:buNone/>
            </a:pPr>
            <a:r>
              <a:rPr lang="es-MX" dirty="0"/>
              <a:t>1. Reducir la tasa de interés, para hacer más atractivos los préstamos bancarios e incentivar la inversión, componente de la demanda agregada.</a:t>
            </a:r>
          </a:p>
          <a:p>
            <a:pPr marL="365760" lvl="1" indent="0" algn="just">
              <a:buNone/>
            </a:pPr>
            <a:endParaRPr lang="es-MX" dirty="0"/>
          </a:p>
          <a:p>
            <a:pPr marL="365760" lvl="1" indent="0" algn="just">
              <a:buNone/>
            </a:pPr>
            <a:r>
              <a:rPr lang="es-MX" dirty="0"/>
              <a:t>2. Reducir el coeficiente de reservas obligatorias para que los bancos puedan prestar más dinero, contando con las mismas reservas.</a:t>
            </a:r>
          </a:p>
          <a:p>
            <a:pPr marL="365760" lvl="1" indent="0" algn="just">
              <a:buNone/>
            </a:pPr>
            <a:endParaRPr lang="es-MX" dirty="0"/>
          </a:p>
          <a:p>
            <a:pPr marL="365760" lvl="1" indent="0" algn="just">
              <a:buNone/>
            </a:pPr>
            <a:r>
              <a:rPr lang="es-MX" dirty="0"/>
              <a:t>3. Comprar deuda pública, para aportar dinero al mercado.</a:t>
            </a:r>
          </a:p>
          <a:p>
            <a:endParaRPr lang="es-MX" dirty="0"/>
          </a:p>
        </p:txBody>
      </p:sp>
      <p:sp>
        <p:nvSpPr>
          <p:cNvPr id="2" name="1 Título"/>
          <p:cNvSpPr>
            <a:spLocks noGrp="1"/>
          </p:cNvSpPr>
          <p:nvPr>
            <p:ph type="title"/>
          </p:nvPr>
        </p:nvSpPr>
        <p:spPr>
          <a:xfrm>
            <a:off x="457200" y="152400"/>
            <a:ext cx="8229600" cy="1044352"/>
          </a:xfrm>
        </p:spPr>
        <p:txBody>
          <a:bodyPr>
            <a:normAutofit/>
          </a:bodyPr>
          <a:lstStyle/>
          <a:p>
            <a:pPr algn="ctr"/>
            <a:r>
              <a:rPr lang="es-MX" b="1" dirty="0"/>
              <a:t>Tipos de política monetaria</a:t>
            </a:r>
            <a:r>
              <a:rPr lang="es-MX" dirty="0"/>
              <a:t>.</a:t>
            </a:r>
          </a:p>
        </p:txBody>
      </p:sp>
    </p:spTree>
    <p:extLst>
      <p:ext uri="{BB962C8B-B14F-4D97-AF65-F5344CB8AC3E}">
        <p14:creationId xmlns:p14="http://schemas.microsoft.com/office/powerpoint/2010/main" val="10889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algn="just"/>
            <a:r>
              <a:rPr lang="es-MX" dirty="0"/>
              <a:t>El banco central </a:t>
            </a:r>
            <a:r>
              <a:rPr lang="es-MX" i="1" dirty="0">
                <a:solidFill>
                  <a:srgbClr val="92D050"/>
                </a:solidFill>
              </a:rPr>
              <a:t>interviene todos los días hábiles </a:t>
            </a:r>
            <a:r>
              <a:rPr lang="es-MX" dirty="0"/>
              <a:t>a partir de las 12 horas. Está obligado a pronosticar todos los días el cambio que tendrá lugar en la demanda por billetes y monedas, para de esta manera poder incluir dicho pronóstico en el monto total que se compense a través de su intervención en el mercado de dinero.</a:t>
            </a:r>
          </a:p>
          <a:p>
            <a:pPr algn="just"/>
            <a:endParaRPr lang="es-MX" dirty="0"/>
          </a:p>
        </p:txBody>
      </p:sp>
      <p:sp>
        <p:nvSpPr>
          <p:cNvPr id="3" name="2 Título"/>
          <p:cNvSpPr>
            <a:spLocks noGrp="1"/>
          </p:cNvSpPr>
          <p:nvPr>
            <p:ph type="title"/>
          </p:nvPr>
        </p:nvSpPr>
        <p:spPr>
          <a:xfrm>
            <a:off x="457200" y="152400"/>
            <a:ext cx="8229600" cy="900336"/>
          </a:xfrm>
        </p:spPr>
        <p:txBody>
          <a:bodyPr>
            <a:normAutofit/>
          </a:bodyPr>
          <a:lstStyle/>
          <a:p>
            <a:pPr algn="ctr"/>
            <a:r>
              <a:rPr lang="es-MX" sz="3600" b="1" dirty="0"/>
              <a:t>Intervención en el mercado de dinero</a:t>
            </a:r>
            <a:endParaRPr lang="es-MX"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algn="just"/>
            <a:r>
              <a:rPr lang="es-MX" i="1" dirty="0">
                <a:solidFill>
                  <a:srgbClr val="92D050"/>
                </a:solidFill>
              </a:rPr>
              <a:t>Todos los días a las 18:30 horas</a:t>
            </a:r>
            <a:r>
              <a:rPr lang="es-MX" dirty="0"/>
              <a:t>, el banco abre su sistema durante una hora para que los bancos intercambien fondos entre si. Cuando este mercado se abre Banxico interviene subastando créditos o depósitos a fin de compensar diferencias entre la demanda de billetes y monedas. Esto con el fin de cumplir el objetivo establecido sobre los SDT.</a:t>
            </a:r>
          </a:p>
          <a:p>
            <a:endParaRPr lang="es-MX" dirty="0"/>
          </a:p>
        </p:txBody>
      </p:sp>
      <p:sp>
        <p:nvSpPr>
          <p:cNvPr id="3" name="2 Título"/>
          <p:cNvSpPr>
            <a:spLocks noGrp="1"/>
          </p:cNvSpPr>
          <p:nvPr>
            <p:ph type="title"/>
          </p:nvPr>
        </p:nvSpPr>
        <p:spPr/>
        <p:txBody>
          <a:bodyPr>
            <a:normAutofit/>
          </a:bodyPr>
          <a:lstStyle/>
          <a:p>
            <a:pPr algn="ctr"/>
            <a:r>
              <a:rPr lang="es-MX" sz="3600" b="1" dirty="0"/>
              <a:t>Mercado de nivelación</a:t>
            </a:r>
            <a:br>
              <a:rPr lang="es-MX" sz="3600" dirty="0"/>
            </a:br>
            <a:endParaRPr lang="es-MX" sz="3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rmAutofit/>
          </a:bodyPr>
          <a:lstStyle/>
          <a:p>
            <a:r>
              <a:rPr lang="es-MX" sz="4000" b="1" dirty="0"/>
              <a:t>Tasas de interés</a:t>
            </a:r>
          </a:p>
        </p:txBody>
      </p:sp>
      <p:pic>
        <p:nvPicPr>
          <p:cNvPr id="11" name="0 Imagen"/>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022439" y="1196752"/>
            <a:ext cx="3942049" cy="4899248"/>
          </a:xfrm>
          <a:prstGeom prst="rect">
            <a:avLst/>
          </a:prstGeom>
        </p:spPr>
      </p:pic>
      <p:sp>
        <p:nvSpPr>
          <p:cNvPr id="2" name="1 Marcador de contenido"/>
          <p:cNvSpPr>
            <a:spLocks noGrp="1"/>
          </p:cNvSpPr>
          <p:nvPr>
            <p:ph sz="half" idx="1"/>
          </p:nvPr>
        </p:nvSpPr>
        <p:spPr>
          <a:xfrm>
            <a:off x="179512" y="1524000"/>
            <a:ext cx="4608512" cy="4572000"/>
          </a:xfrm>
        </p:spPr>
        <p:txBody>
          <a:bodyPr>
            <a:normAutofit lnSpcReduction="10000"/>
          </a:bodyPr>
          <a:lstStyle/>
          <a:p>
            <a:pPr marL="0" indent="0" algn="just">
              <a:buNone/>
            </a:pPr>
            <a:r>
              <a:rPr lang="es-ES" sz="2000" dirty="0"/>
              <a:t>Para concluir el tema de Política Monetaria vean Uds. la siguiente tabla que muestra la evolución de las tasas de interés en México a través de los CETES desde 1982 a 2008. Observar que en 1987 cuando se tuvo la mayor inflación de la historia también se registro la mayor tasa. Así se puede apreciar la relación entre inflación y tasa de interés.</a:t>
            </a:r>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r>
              <a:rPr lang="es-ES" sz="4800" b="1" dirty="0"/>
              <a:t>FIN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577483"/>
          </a:xfrm>
        </p:spPr>
        <p:txBody>
          <a:bodyPr>
            <a:normAutofit fontScale="92500" lnSpcReduction="10000"/>
          </a:bodyPr>
          <a:lstStyle/>
          <a:p>
            <a:endParaRPr lang="es-MX" sz="2800" b="1" u="sng" dirty="0"/>
          </a:p>
          <a:p>
            <a:r>
              <a:rPr lang="es-MX" sz="2800" b="1" u="sng" dirty="0">
                <a:solidFill>
                  <a:srgbClr val="92D050"/>
                </a:solidFill>
              </a:rPr>
              <a:t>Política Monetaria Restrictiva</a:t>
            </a:r>
            <a:endParaRPr lang="es-MX" dirty="0">
              <a:solidFill>
                <a:srgbClr val="92D050"/>
              </a:solidFill>
            </a:endParaRPr>
          </a:p>
          <a:p>
            <a:pPr algn="just"/>
            <a:r>
              <a:rPr lang="es-MX" dirty="0"/>
              <a:t>Cuando en el mercado hay un exceso de dinero en circulación, interesa reducir la cantidad de dinero, y para ello se puede aplicar una política monetaria restrictiva. Se pueden usar alguna de las siguientes herramientas:</a:t>
            </a:r>
          </a:p>
          <a:p>
            <a:pPr algn="just"/>
            <a:endParaRPr lang="es-MX" dirty="0"/>
          </a:p>
          <a:p>
            <a:pPr marL="365760" lvl="1" indent="0" algn="just">
              <a:buNone/>
            </a:pPr>
            <a:r>
              <a:rPr lang="es-MX" dirty="0"/>
              <a:t>1. Aumentar la tasa de interés, para que el hecho de pedir un préstamo resulte más caro.</a:t>
            </a:r>
          </a:p>
          <a:p>
            <a:pPr marL="365760" lvl="1" indent="0" algn="just">
              <a:buNone/>
            </a:pPr>
            <a:endParaRPr lang="es-MX" dirty="0"/>
          </a:p>
          <a:p>
            <a:pPr marL="365760" lvl="1" indent="0" algn="just">
              <a:buNone/>
            </a:pPr>
            <a:r>
              <a:rPr lang="es-MX" dirty="0"/>
              <a:t>2. Aumentar el coeficiente de reservas obligatorias para dejar más dinero en el banco y menos en circulación.</a:t>
            </a:r>
          </a:p>
          <a:p>
            <a:pPr marL="365760" lvl="1" indent="0" algn="just">
              <a:buNone/>
            </a:pPr>
            <a:endParaRPr lang="es-MX" dirty="0"/>
          </a:p>
          <a:p>
            <a:pPr marL="365760" lvl="1" indent="0" algn="just">
              <a:buNone/>
            </a:pPr>
            <a:r>
              <a:rPr lang="es-MX" dirty="0"/>
              <a:t>3. Vender deuda pública, para retirar dinero de la circulación, cambiándolo por títulos de deuda pública.</a:t>
            </a:r>
          </a:p>
          <a:p>
            <a:pPr lvl="1" algn="just"/>
            <a:endParaRPr lang="es-MX" dirty="0"/>
          </a:p>
        </p:txBody>
      </p:sp>
    </p:spTree>
    <p:extLst>
      <p:ext uri="{BB962C8B-B14F-4D97-AF65-F5344CB8AC3E}">
        <p14:creationId xmlns:p14="http://schemas.microsoft.com/office/powerpoint/2010/main" val="210423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24744"/>
            <a:ext cx="8435280" cy="4971256"/>
          </a:xfrm>
        </p:spPr>
        <p:txBody>
          <a:bodyPr anchor="ctr">
            <a:normAutofit fontScale="92500"/>
          </a:bodyPr>
          <a:lstStyle/>
          <a:p>
            <a:pPr marL="0" indent="0" algn="just">
              <a:buNone/>
            </a:pPr>
            <a:r>
              <a:rPr lang="es-MX" b="1" u="sng" dirty="0"/>
              <a:t>Un banco central es un banco de bancos</a:t>
            </a:r>
            <a:r>
              <a:rPr lang="es-MX" b="1" dirty="0"/>
              <a:t> </a:t>
            </a:r>
            <a:r>
              <a:rPr lang="es-MX" dirty="0"/>
              <a:t>y es una autoridad pública e independiente que regula las instituciones y los mercados financieros de un país. Como ejemplos tenemos al Sistema de la Reserva Federal de los Estados Unidos (FED) y el Banco de México en el caso de nuestro país. </a:t>
            </a:r>
          </a:p>
          <a:p>
            <a:pPr marL="0" indent="0" algn="just">
              <a:buNone/>
            </a:pPr>
            <a:endParaRPr lang="es-MX" dirty="0"/>
          </a:p>
          <a:p>
            <a:pPr marL="0" indent="0" algn="just">
              <a:buNone/>
            </a:pPr>
            <a:r>
              <a:rPr lang="es-MX" dirty="0"/>
              <a:t>El banco central proporciona servicios bancarios a los bancos comerciales. </a:t>
            </a:r>
            <a:r>
              <a:rPr lang="es-MX" b="1" u="sng" dirty="0"/>
              <a:t>Un banco central no es un banco comercial para la ciudadanía.</a:t>
            </a:r>
          </a:p>
          <a:p>
            <a:pPr marL="0" indent="0" algn="just">
              <a:buNone/>
            </a:pPr>
            <a:endParaRPr lang="es-MX" b="1" u="sng" dirty="0"/>
          </a:p>
          <a:p>
            <a:pPr marL="0" indent="0" algn="just">
              <a:buNone/>
            </a:pPr>
            <a:r>
              <a:rPr lang="es-MX" b="1" u="sng" dirty="0">
                <a:solidFill>
                  <a:srgbClr val="92D050"/>
                </a:solidFill>
              </a:rPr>
              <a:t>BANXICO diseña y conduce la política monetaria</a:t>
            </a:r>
            <a:r>
              <a:rPr lang="es-MX" b="1" u="sng" dirty="0"/>
              <a:t>, </a:t>
            </a:r>
            <a:r>
              <a:rPr lang="es-MX" b="1" dirty="0"/>
              <a:t>es decir, ajusta la cantidad de dinero en circulación para controlar la inflación. </a:t>
            </a:r>
            <a:endParaRPr lang="es-MX" b="1" u="sng" dirty="0"/>
          </a:p>
          <a:p>
            <a:pPr algn="just"/>
            <a:endParaRPr lang="es-MX" dirty="0"/>
          </a:p>
        </p:txBody>
      </p:sp>
      <p:sp>
        <p:nvSpPr>
          <p:cNvPr id="2" name="1 Título"/>
          <p:cNvSpPr>
            <a:spLocks noGrp="1"/>
          </p:cNvSpPr>
          <p:nvPr>
            <p:ph type="title"/>
          </p:nvPr>
        </p:nvSpPr>
        <p:spPr>
          <a:xfrm>
            <a:off x="457200" y="260648"/>
            <a:ext cx="8229600" cy="720080"/>
          </a:xfrm>
        </p:spPr>
        <p:txBody>
          <a:bodyPr>
            <a:normAutofit/>
          </a:bodyPr>
          <a:lstStyle/>
          <a:p>
            <a:pPr algn="ctr"/>
            <a:r>
              <a:rPr lang="es-MX" sz="3600" b="1" dirty="0"/>
              <a:t>¿Qué es un Banco Central?</a:t>
            </a:r>
          </a:p>
        </p:txBody>
      </p:sp>
    </p:spTree>
    <p:extLst>
      <p:ext uri="{BB962C8B-B14F-4D97-AF65-F5344CB8AC3E}">
        <p14:creationId xmlns:p14="http://schemas.microsoft.com/office/powerpoint/2010/main" val="386939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p:txBody>
          <a:bodyPr anchor="ctr">
            <a:normAutofit/>
          </a:bodyPr>
          <a:lstStyle/>
          <a:p>
            <a:pPr marL="0" indent="0" algn="just">
              <a:buNone/>
            </a:pPr>
            <a:r>
              <a:rPr lang="es-MX" dirty="0"/>
              <a:t>Un banco central tiene varias responsabilidades, la cantidad de dinero que circula en la nación es una de ellas. Para el control del dinero en circulación el banco central se apoya de diferentes mecanismos.</a:t>
            </a:r>
          </a:p>
          <a:p>
            <a:endParaRPr lang="es-MX" dirty="0"/>
          </a:p>
          <a:p>
            <a:pPr lvl="2"/>
            <a:r>
              <a:rPr lang="es-MX" sz="2400" dirty="0">
                <a:solidFill>
                  <a:srgbClr val="92D050"/>
                </a:solidFill>
              </a:rPr>
              <a:t>Coeficientes de reservas obligatorias.</a:t>
            </a:r>
          </a:p>
          <a:p>
            <a:pPr lvl="2"/>
            <a:r>
              <a:rPr lang="es-MX" sz="2400" dirty="0">
                <a:solidFill>
                  <a:srgbClr val="92D050"/>
                </a:solidFill>
              </a:rPr>
              <a:t>Tasa de interés o de descuento.</a:t>
            </a:r>
          </a:p>
          <a:p>
            <a:pPr lvl="2"/>
            <a:r>
              <a:rPr lang="es-MX" sz="2400" dirty="0">
                <a:solidFill>
                  <a:srgbClr val="92D050"/>
                </a:solidFill>
              </a:rPr>
              <a:t>Operaciones de mercado abierto (OMA).</a:t>
            </a:r>
          </a:p>
          <a:p>
            <a:endParaRPr lang="es-MX" dirty="0"/>
          </a:p>
        </p:txBody>
      </p:sp>
      <p:sp>
        <p:nvSpPr>
          <p:cNvPr id="2" name="1 Título"/>
          <p:cNvSpPr>
            <a:spLocks noGrp="1"/>
          </p:cNvSpPr>
          <p:nvPr>
            <p:ph type="title"/>
          </p:nvPr>
        </p:nvSpPr>
        <p:spPr>
          <a:xfrm>
            <a:off x="457200" y="152400"/>
            <a:ext cx="8229600" cy="756320"/>
          </a:xfrm>
        </p:spPr>
        <p:txBody>
          <a:bodyPr>
            <a:normAutofit/>
          </a:bodyPr>
          <a:lstStyle/>
          <a:p>
            <a:pPr algn="ctr"/>
            <a:r>
              <a:rPr lang="es-MX" sz="3600" b="1" dirty="0"/>
              <a:t>Instrumentos de política monetaria</a:t>
            </a:r>
          </a:p>
        </p:txBody>
      </p:sp>
    </p:spTree>
    <p:extLst>
      <p:ext uri="{BB962C8B-B14F-4D97-AF65-F5344CB8AC3E}">
        <p14:creationId xmlns:p14="http://schemas.microsoft.com/office/powerpoint/2010/main" val="135216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chor="ctr">
            <a:normAutofit/>
          </a:bodyPr>
          <a:lstStyle/>
          <a:p>
            <a:pPr algn="just"/>
            <a:r>
              <a:rPr lang="es-MX" dirty="0"/>
              <a:t>Las instituciones de depósito están obligadas a mantener un porcentaje mínimo de sus depósitos en forma de reservas. Este es conocido como </a:t>
            </a:r>
            <a:r>
              <a:rPr lang="es-MX" b="1" i="1" dirty="0">
                <a:solidFill>
                  <a:srgbClr val="92D050"/>
                </a:solidFill>
              </a:rPr>
              <a:t>coeficiente de reservas obligatorias</a:t>
            </a:r>
            <a:r>
              <a:rPr lang="es-MX" i="1" dirty="0"/>
              <a:t>, </a:t>
            </a:r>
            <a:r>
              <a:rPr lang="es-MX" dirty="0"/>
              <a:t>usualmente es determinado por el banco central dependiendo del tipo de depósito. En México a partir de 1995 el coeficiente de reservas obligatorias para los bancos en el país era en promedio de casi cero. </a:t>
            </a:r>
          </a:p>
        </p:txBody>
      </p:sp>
      <p:sp>
        <p:nvSpPr>
          <p:cNvPr id="2" name="1 Título"/>
          <p:cNvSpPr>
            <a:spLocks noGrp="1"/>
          </p:cNvSpPr>
          <p:nvPr>
            <p:ph type="title"/>
          </p:nvPr>
        </p:nvSpPr>
        <p:spPr>
          <a:xfrm>
            <a:off x="457200" y="152400"/>
            <a:ext cx="8229600" cy="1044352"/>
          </a:xfrm>
        </p:spPr>
        <p:txBody>
          <a:bodyPr>
            <a:normAutofit/>
          </a:bodyPr>
          <a:lstStyle/>
          <a:p>
            <a:pPr algn="ctr"/>
            <a:r>
              <a:rPr lang="es-MX" sz="3600" b="1" dirty="0"/>
              <a:t>Coeficiente de reservas</a:t>
            </a:r>
          </a:p>
        </p:txBody>
      </p:sp>
    </p:spTree>
    <p:extLst>
      <p:ext uri="{BB962C8B-B14F-4D97-AF65-F5344CB8AC3E}">
        <p14:creationId xmlns:p14="http://schemas.microsoft.com/office/powerpoint/2010/main" val="386324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MX" dirty="0"/>
              <a:t>Cuando el banco central aumenta el coeficiente de reservas obligatorias, los bancos deben tener más reservas.</a:t>
            </a:r>
          </a:p>
          <a:p>
            <a:pPr algn="just"/>
            <a:r>
              <a:rPr lang="es-MX" dirty="0"/>
              <a:t> </a:t>
            </a:r>
            <a:r>
              <a:rPr lang="es-MX" b="1" dirty="0"/>
              <a:t>Para aumentar sus reservas, los bancos deben disminuir sus préstamos, lo cual disminuye la cantidad de dinero. </a:t>
            </a:r>
            <a:r>
              <a:rPr lang="es-MX" dirty="0"/>
              <a:t>Cuando el banco central disminuye el coeficiente de reservas, los bancos pueden mantener menos reservas. </a:t>
            </a:r>
          </a:p>
          <a:p>
            <a:pPr algn="just"/>
            <a:r>
              <a:rPr lang="es-MX" b="1" dirty="0"/>
              <a:t>Al disminuir sus reservas, los bancos aumentan sus préstamos, lo cual aumenta la cantidad de dinero en circulación.</a:t>
            </a:r>
          </a:p>
          <a:p>
            <a:endParaRPr lang="es-MX" dirty="0"/>
          </a:p>
        </p:txBody>
      </p:sp>
      <p:sp>
        <p:nvSpPr>
          <p:cNvPr id="2" name="1 Título"/>
          <p:cNvSpPr>
            <a:spLocks noGrp="1"/>
          </p:cNvSpPr>
          <p:nvPr>
            <p:ph type="title"/>
          </p:nvPr>
        </p:nvSpPr>
        <p:spPr>
          <a:xfrm>
            <a:off x="457200" y="152400"/>
            <a:ext cx="8229600" cy="828328"/>
          </a:xfrm>
        </p:spPr>
        <p:txBody>
          <a:bodyPr>
            <a:normAutofit/>
          </a:bodyPr>
          <a:lstStyle/>
          <a:p>
            <a:pPr algn="ctr"/>
            <a:r>
              <a:rPr lang="es-MX" sz="3600" b="1" dirty="0"/>
              <a:t>¿Cómo funcionan?</a:t>
            </a:r>
          </a:p>
        </p:txBody>
      </p:sp>
    </p:spTree>
    <p:extLst>
      <p:ext uri="{BB962C8B-B14F-4D97-AF65-F5344CB8AC3E}">
        <p14:creationId xmlns:p14="http://schemas.microsoft.com/office/powerpoint/2010/main" val="39377708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l">
  <a:themeElements>
    <a:clrScheme name="Viajes">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580817E994B5488BA8D9BE215B2B84" ma:contentTypeVersion="3" ma:contentTypeDescription="Create a new document." ma:contentTypeScope="" ma:versionID="003d605083cdd8b65cf930457d8cff5d">
  <xsd:schema xmlns:xsd="http://www.w3.org/2001/XMLSchema" xmlns:xs="http://www.w3.org/2001/XMLSchema" xmlns:p="http://schemas.microsoft.com/office/2006/metadata/properties" xmlns:ns2="0437ae1a-89d1-4fcb-8d9b-68184941ee39" targetNamespace="http://schemas.microsoft.com/office/2006/metadata/properties" ma:root="true" ma:fieldsID="aeb9e288dcd331f815c6152696aca2e7" ns2:_="">
    <xsd:import namespace="0437ae1a-89d1-4fcb-8d9b-68184941ee3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37ae1a-89d1-4fcb-8d9b-68184941ee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2165C4-0434-41EA-B953-965D8F839D8A}"/>
</file>

<file path=customXml/itemProps2.xml><?xml version="1.0" encoding="utf-8"?>
<ds:datastoreItem xmlns:ds="http://schemas.openxmlformats.org/officeDocument/2006/customXml" ds:itemID="{E383431C-B600-4B65-9972-92FF338B37C4}"/>
</file>

<file path=customXml/itemProps3.xml><?xml version="1.0" encoding="utf-8"?>
<ds:datastoreItem xmlns:ds="http://schemas.openxmlformats.org/officeDocument/2006/customXml" ds:itemID="{25101774-72BD-40E9-891A-38CC40A48F0D}"/>
</file>

<file path=docProps/app.xml><?xml version="1.0" encoding="utf-8"?>
<Properties xmlns="http://schemas.openxmlformats.org/officeDocument/2006/extended-properties" xmlns:vt="http://schemas.openxmlformats.org/officeDocument/2006/docPropsVTypes">
  <Template>Paper</Template>
  <TotalTime>1233</TotalTime>
  <Words>3112</Words>
  <Application>Microsoft Office PowerPoint</Application>
  <PresentationFormat>Presentación en pantalla (4:3)</PresentationFormat>
  <Paragraphs>157</Paragraphs>
  <Slides>42</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42</vt:i4>
      </vt:variant>
    </vt:vector>
  </HeadingPairs>
  <TitlesOfParts>
    <vt:vector size="45" baseType="lpstr">
      <vt:lpstr>Calibri</vt:lpstr>
      <vt:lpstr>Wingdings 2</vt:lpstr>
      <vt:lpstr>Papel</vt:lpstr>
      <vt:lpstr>CLASE 39  4.4  Política Económica</vt:lpstr>
      <vt:lpstr>INTRODUCCIÒN</vt:lpstr>
      <vt:lpstr>POLÌTICA MONETARIA</vt:lpstr>
      <vt:lpstr>Tipos de política monetaria.</vt:lpstr>
      <vt:lpstr>Presentación de PowerPoint</vt:lpstr>
      <vt:lpstr>¿Qué es un Banco Central?</vt:lpstr>
      <vt:lpstr>Instrumentos de política monetaria</vt:lpstr>
      <vt:lpstr>Coeficiente de reservas</vt:lpstr>
      <vt:lpstr>¿Cómo funcionan?</vt:lpstr>
      <vt:lpstr>Tasa de descuento o de interés</vt:lpstr>
      <vt:lpstr>Presentación de PowerPoint</vt:lpstr>
      <vt:lpstr>Operaciones de mercado abierto (OMA)</vt:lpstr>
      <vt:lpstr>Efecto multiplicador en una OMA</vt:lpstr>
      <vt:lpstr>La demanda de dinero</vt:lpstr>
      <vt:lpstr>Demanda de dinero</vt:lpstr>
      <vt:lpstr>Presentación de PowerPoint</vt:lpstr>
      <vt:lpstr>Presentación de PowerPoint</vt:lpstr>
      <vt:lpstr>Control de la inflación con la tasa de interés</vt:lpstr>
      <vt:lpstr>Presentación de PowerPoint</vt:lpstr>
      <vt:lpstr>¿Cómo se determina la tasa de interés?</vt:lpstr>
      <vt:lpstr>Equilibrio</vt:lpstr>
      <vt:lpstr>El Banco de México (Banxico)</vt:lpstr>
      <vt:lpstr>Presentación de PowerPoint</vt:lpstr>
      <vt:lpstr>Presentación de PowerPoint</vt:lpstr>
      <vt:lpstr>Mecanismos de transmisión de la política monetaria</vt:lpstr>
      <vt:lpstr>Presentación de PowerPoint</vt:lpstr>
      <vt:lpstr>Canal de tasa de interés</vt:lpstr>
      <vt:lpstr>Canal de crédito</vt:lpstr>
      <vt:lpstr>Canal del tipo de cambio</vt:lpstr>
      <vt:lpstr>Canal del precio de otros activos</vt:lpstr>
      <vt:lpstr>Canal de expectativas</vt:lpstr>
      <vt:lpstr>Objetivos operacionales</vt:lpstr>
      <vt:lpstr>Objetivos operacionales</vt:lpstr>
      <vt:lpstr>Objetivo Sobre Saldos en las Cuentas Corrientes</vt:lpstr>
      <vt:lpstr>El régimen de saldos diarios </vt:lpstr>
      <vt:lpstr>El régimen de saldos diarios</vt:lpstr>
      <vt:lpstr>Señales de política monetaria </vt:lpstr>
      <vt:lpstr>Señales de política monetaria</vt:lpstr>
      <vt:lpstr>Señales de política monetaria</vt:lpstr>
      <vt:lpstr>Intervención en el mercado de dinero</vt:lpstr>
      <vt:lpstr>Mercado de nivelación </vt:lpstr>
      <vt:lpstr>Tasas de interés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Política Económica</dc:title>
  <dc:creator>Mitchel</dc:creator>
  <cp:lastModifiedBy>Juan Antonio Castillo Marrufo</cp:lastModifiedBy>
  <cp:revision>133</cp:revision>
  <dcterms:created xsi:type="dcterms:W3CDTF">2012-04-29T01:59:51Z</dcterms:created>
  <dcterms:modified xsi:type="dcterms:W3CDTF">2022-05-19T20:37:44Z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0x0101003D580817E994B5488BA8D9BE215B2B84</vt:lpwstr>
  </property>
</Properties>
</file>